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custDataLst>
    <p:tags r:id="rId17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894"/>
    <a:srgbClr val="33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0887" autoAdjust="0"/>
  </p:normalViewPr>
  <p:slideViewPr>
    <p:cSldViewPr>
      <p:cViewPr varScale="1">
        <p:scale>
          <a:sx n="86" d="100"/>
          <a:sy n="86" d="100"/>
        </p:scale>
        <p:origin x="8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C3038-A618-43FD-B479-F0F45B975832}" type="datetimeFigureOut">
              <a:rPr lang="de-DE" smtClean="0"/>
              <a:t>02.02.2018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45938-D4FC-4A30-BD7E-911DD504E0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125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EC9FAB-6B49-44F9-AB3E-98BFE4166AE4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Vorstellung mit Name und Funktion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Verweis auf Programm-Flyer – „Vertretung“ Frau Krampen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Vorstellung der rechtlichen Grundlagen des HGBP zur Gewaltprävention in der Pflege (Geltung sowohl in der Alten- als auch in der Behindertenhilfe)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C9FAB-6B49-44F9-AB3E-98BFE4166AE4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§ 7 trifft die Aussage: auch FEM sind Gewalt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g</a:t>
            </a:r>
            <a:r>
              <a:rPr lang="de-DE" dirty="0" smtClean="0"/>
              <a:t>erichtlich genehmigte FEM: Erfahrung aus der Prüfpraxis, dass  gerichtliche Genehmigung, die Erlaubnis darstellt, häufig als „Verpflichtung“ oder gar „Anordnung“ (miss-)verstanden wird – „weniger geht immer“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r</a:t>
            </a:r>
            <a:r>
              <a:rPr lang="de-DE" dirty="0" smtClean="0"/>
              <a:t>estriktive Handhabung vorgeschrieben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FEM nicht präventiv einsetzen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f</a:t>
            </a:r>
            <a:r>
              <a:rPr lang="de-DE" dirty="0" smtClean="0"/>
              <a:t>ortlaufende Überprüfung des Einzelfalles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[VHM: Erfolg/Abwendung Gefährdung – Risiken; letztes/mildestes Mittel; individuelle Belastung – Erfolg]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w</a:t>
            </a:r>
            <a:r>
              <a:rPr lang="de-DE" dirty="0" smtClean="0"/>
              <a:t>ichtiger Hinweis für die Praxis: finanzielle Aspekte oder etwaige personelle Engpässe bei der Prüfung von alternativen Maßnahmen sind grundsätzlich unbeachtlich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Schulung in regelmäßigen Abständen </a:t>
            </a:r>
            <a:r>
              <a:rPr lang="de-DE" dirty="0" smtClean="0"/>
              <a:t>heißt jährliche bis 2-jährliche Intervalle maximal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C9FAB-6B49-44F9-AB3E-98BFE4166AE4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5137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HGBP spricht sich deutlich gegen Gewalt in der Pflege aus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BPA hat eigenständigen Handlungs- und Entscheidungsauftrag mit dem Grundsatz „Beratung vor Überwachung“ –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Dialog</a:t>
            </a:r>
            <a:r>
              <a:rPr lang="de-DE" dirty="0"/>
              <a:t>:</a:t>
            </a:r>
            <a:r>
              <a:rPr lang="de-DE" dirty="0" smtClean="0"/>
              <a:t> BPA nicht nur reine Überwachungs- und Kontrollinstanz, sondern „Kooperationspartner“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 „Kulturbeauftragte“ für Einstellungswandel durch Beratung bzw. Sensibilisierung und Initiierung eines Einstellungswandels – Beratung zu Problemanalyse, Ursachensuche und </a:t>
            </a:r>
            <a:r>
              <a:rPr lang="de-DE" dirty="0" err="1" smtClean="0"/>
              <a:t>Alternativenfindung</a:t>
            </a:r>
            <a:r>
              <a:rPr lang="de-DE" dirty="0"/>
              <a:t> </a:t>
            </a:r>
            <a:r>
              <a:rPr lang="de-DE" dirty="0" smtClean="0"/>
              <a:t>(speziell bei FEM)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HGBP eröffnet Möglichkeit des Zusammenwirkens aller Beteiligten zur Vermeidung von Gewalt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C9FAB-6B49-44F9-AB3E-98BFE4166AE4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1766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C9FAB-6B49-44F9-AB3E-98BFE4166AE4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1187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C9FAB-6B49-44F9-AB3E-98BFE4166AE4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94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z</a:t>
            </a:r>
            <a:r>
              <a:rPr lang="de-DE" dirty="0" smtClean="0"/>
              <a:t>unächst „Historie“ des HGBP darstellen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vor der Föderalismusreform 2006 bundeseinheitlich geltendes HeimG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m</a:t>
            </a:r>
            <a:r>
              <a:rPr lang="de-DE" dirty="0" smtClean="0"/>
              <a:t>it Föderalismusreform 2006 Gesetzgebungskompetenz für ordnungsrechtliche Aspekte des Heimrechts bei den Ländern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2012 Erlass des HGBP – Hessisches Gesetz über Betreuungs- und Pflegeleistungen – Ablösung des seit 1975 geltenden HeimG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Ziele des Gesetzes deutlich: Schutzcharakter steht deutlich im Vordergrund; </a:t>
            </a:r>
            <a:r>
              <a:rPr lang="de-DE" dirty="0"/>
              <a:t>b</a:t>
            </a:r>
            <a:r>
              <a:rPr lang="de-DE" dirty="0" smtClean="0"/>
              <a:t>etont wird insbesondere die Selbstbestimmtheit und es erfolgt Akzentuierung im Hinblick auf eine insbesondere gewaltfreie Pflege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z</a:t>
            </a:r>
            <a:r>
              <a:rPr lang="de-DE" dirty="0" smtClean="0"/>
              <a:t>wischenzeitlich HGBP evaluiert und überarbeitet – aktuelle Fassung zum 1.1.2017 in Kraft getreten – wie nachfolgend zu sehen: Bedeutung des Schutzcharakters nicht „nur“ erhalten geblieben, sondern durch Veränderung der Systematik der einzelnen Regelung sogar noch weitere Klarstellung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C9FAB-6B49-44F9-AB3E-98BFE4166AE4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k</a:t>
            </a:r>
            <a:r>
              <a:rPr lang="de-DE" dirty="0" smtClean="0"/>
              <a:t>onkretisiert wird eindeutige Absage an Gewalt anhand der §§ 7, 8 und 9 Abs. 1 Nr. 8 HGBP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z</a:t>
            </a:r>
            <a:r>
              <a:rPr lang="de-DE" dirty="0" smtClean="0"/>
              <a:t>um Vergleich noch einmal § 8 HGBP a.F. aufgeführt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o</a:t>
            </a:r>
            <a:r>
              <a:rPr lang="de-DE" dirty="0" smtClean="0"/>
              <a:t>bwohl nicht mehr explizit im Wortlaut aufgeführt, beinhaltet das Treffen geeigneter Maßnahmen auch das Ergreifen von Maßnahmen gegenüber Beschäftigten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C9FAB-6B49-44F9-AB3E-98BFE4166AE4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678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mit einem Blick auf die alte Regelung des HGBP wird die Veränderung der Systematik deutlich – FEM als „Unterform“ zu verhindernder Gewalt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C9FAB-6B49-44F9-AB3E-98BFE4166AE4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1185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C9FAB-6B49-44F9-AB3E-98BFE4166AE4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398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Gesetzesbegründung: „Auslegungsregel für das gesamte Gesetz“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§ 7 dient Wahrung grundgesetzlich gesicherten Persönlichkeitsrechten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Normadressat primär Einrichtungsbetreiber – besondere Verantwortung für angemessene Rahmenbedingungen sowohl für Betreuungs- und Pflegebedürftige als auch für pflegendes Personal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Schwerpunkt Prävention: Vorbeugung jeder Art von Gewalt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C9FAB-6B49-44F9-AB3E-98BFE4166AE4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697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Gewaltbegriff unabhängig von strafrechtlicher Beurteilung – jede Art von Grenzüberschreitung, die als Gewalt qualifiziert werden kann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C9FAB-6B49-44F9-AB3E-98BFE4166AE4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746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g</a:t>
            </a:r>
            <a:r>
              <a:rPr lang="de-DE" dirty="0" smtClean="0"/>
              <a:t>esetzeskonforme Prävention erfordert jedenfalls, dass sich Betreiber über vorhandene Kenntnisse und Praxismodelle der Gewaltprävention informiert und orientiert und diese anwendet (individuell an die Praxis angepasst) und ggf. fortentwickelt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 smtClean="0"/>
              <a:t>Schulung in regelmäßigen Abständen heißt 2-jährige Intervalle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C9FAB-6B49-44F9-AB3E-98BFE4166AE4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406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p</a:t>
            </a:r>
            <a:r>
              <a:rPr lang="de-DE" dirty="0" smtClean="0"/>
              <a:t>rimär für Einrichtungen der Behindertenhilfe relevant, aber der Vollständigkeit halber und aufgrund der Aktualität der Thematik erwähnt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EC9FAB-6B49-44F9-AB3E-98BFE4166AE4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421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 userDrawn="1"/>
        </p:nvSpPr>
        <p:spPr bwMode="auto">
          <a:xfrm>
            <a:off x="293688" y="2679700"/>
            <a:ext cx="8853487" cy="4203700"/>
          </a:xfrm>
          <a:prstGeom prst="rect">
            <a:avLst/>
          </a:prstGeom>
          <a:solidFill>
            <a:srgbClr val="24489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de-DE" sz="4800">
              <a:solidFill>
                <a:srgbClr val="244894"/>
              </a:solidFill>
              <a:latin typeface="Times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2288" y="1668463"/>
            <a:ext cx="7772400" cy="1143000"/>
          </a:xfrm>
        </p:spPr>
        <p:txBody>
          <a:bodyPr anchor="ctr"/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1813" y="3122613"/>
            <a:ext cx="6400800" cy="1752600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3080" name="Picture 8" descr="Streifen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HM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373063"/>
            <a:ext cx="6381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Text Box 14"/>
          <p:cNvSpPr txBox="1">
            <a:spLocks noChangeArrowheads="1"/>
          </p:cNvSpPr>
          <p:nvPr userDrawn="1"/>
        </p:nvSpPr>
        <p:spPr bwMode="auto">
          <a:xfrm>
            <a:off x="914400" y="57150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sp>
        <p:nvSpPr>
          <p:cNvPr id="3090" name="Rectangle 18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324600"/>
            <a:ext cx="4419600" cy="381000"/>
          </a:xfrm>
        </p:spPr>
        <p:txBody>
          <a:bodyPr lIns="0" tIns="0" rIns="0" bIns="0"/>
          <a:lstStyle>
            <a:lvl1pPr eaLnBrk="0" hangingPunct="0">
              <a:defRPr sz="12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Gießen, </a:t>
            </a:r>
            <a:r>
              <a:rPr lang="de-DE" smtClean="0"/>
              <a:t>den </a:t>
            </a:r>
            <a:fld id="{1878C963-C0F6-41D7-B7C4-13404B9727E9}" type="datetime4">
              <a:rPr lang="de-DE" smtClean="0"/>
              <a:pPr/>
              <a:t>2. Februar 2018</a:t>
            </a:fld>
            <a:endParaRPr lang="de-DE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552" y="260648"/>
            <a:ext cx="40324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DE" sz="1200" b="1" kern="1200" smtClean="0">
                <a:solidFill>
                  <a:srgbClr val="244894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Hessisches Amt für Versorgung und Soziales Gießen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EF5384-8552-4F0A-AA28-B616CC12EDBB}" type="datetime4">
              <a:rPr lang="de-DE" smtClean="0"/>
              <a:pPr/>
              <a:t>2. Februar 2018</a:t>
            </a:fld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552" y="260648"/>
            <a:ext cx="40324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DE" sz="1200" b="1" kern="1200" smtClean="0">
                <a:solidFill>
                  <a:srgbClr val="244894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Hessisches Amt für Versorgung und Soziales Gießen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361113" y="838200"/>
            <a:ext cx="1943100" cy="52578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1813" y="838200"/>
            <a:ext cx="5676900" cy="5257800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C49391-EDE7-47A6-9DCA-6196E0EB72FF}" type="datetime4">
              <a:rPr lang="de-DE" smtClean="0"/>
              <a:pPr/>
              <a:t>2. Februar 2018</a:t>
            </a:fld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552" y="260648"/>
            <a:ext cx="40324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DE" sz="1200" b="1" kern="1200" smtClean="0">
                <a:solidFill>
                  <a:srgbClr val="244894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Hessisches Amt für Versorgung und Soziales Gießen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44894"/>
                </a:solidFill>
                <a:latin typeface="+mj-lt"/>
              </a:defRPr>
            </a:lvl1pPr>
            <a:lvl2pPr>
              <a:defRPr>
                <a:solidFill>
                  <a:srgbClr val="244894"/>
                </a:solidFill>
                <a:latin typeface="+mj-lt"/>
              </a:defRPr>
            </a:lvl2pPr>
            <a:lvl3pPr>
              <a:defRPr>
                <a:solidFill>
                  <a:srgbClr val="244894"/>
                </a:solidFill>
                <a:latin typeface="+mj-lt"/>
              </a:defRPr>
            </a:lvl3pPr>
            <a:lvl4pPr>
              <a:defRPr>
                <a:solidFill>
                  <a:srgbClr val="244894"/>
                </a:solidFill>
                <a:latin typeface="+mj-lt"/>
              </a:defRPr>
            </a:lvl4pPr>
            <a:lvl5pPr>
              <a:defRPr>
                <a:solidFill>
                  <a:srgbClr val="244894"/>
                </a:solidFill>
                <a:latin typeface="+mj-lt"/>
              </a:defRPr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fld id="{46D071F4-C6E5-4A45-9D2F-C0090A6C399B}" type="datetime4">
              <a:rPr lang="de-DE" smtClean="0"/>
              <a:pPr/>
              <a:t>2. Februar 2018</a:t>
            </a:fld>
            <a:endParaRPr lang="de-DE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552" y="260648"/>
            <a:ext cx="40324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DE" sz="1200" b="1" kern="1200" smtClean="0">
                <a:solidFill>
                  <a:srgbClr val="244894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Hessisches Amt für Versorgung und Soziales Gießen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16D27E-8BC4-4F95-93C2-B37A8DD2C8FE}" type="datetime4">
              <a:rPr lang="de-DE" smtClean="0"/>
              <a:pPr/>
              <a:t>2. Februar 2018</a:t>
            </a:fld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552" y="260648"/>
            <a:ext cx="40324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DE" sz="1200" b="1" kern="1200" smtClean="0">
                <a:solidFill>
                  <a:srgbClr val="244894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Hessisches Amt für Versorgung und Soziales Gießen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18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9421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D95E4C-0124-4353-A99B-66A16AC843FC}" type="datetime4">
              <a:rPr lang="de-DE" smtClean="0"/>
              <a:pPr/>
              <a:t>2. Februar 2018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552" y="260648"/>
            <a:ext cx="40324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DE" sz="1200" b="1" kern="1200" smtClean="0">
                <a:solidFill>
                  <a:srgbClr val="244894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Hessisches Amt für Versorgung und Soziales Gießen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E281D9-E5C8-4D69-AC17-920CB6FB59CF}" type="datetime4">
              <a:rPr lang="de-DE" smtClean="0"/>
              <a:pPr/>
              <a:t>2. Februar 2018</a:t>
            </a:fld>
            <a:endParaRPr lang="de-DE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539552" y="260648"/>
            <a:ext cx="40324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DE" sz="1200" b="1" kern="1200" smtClean="0">
                <a:solidFill>
                  <a:srgbClr val="244894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Hessisches Amt für Versorgung und Soziales Gießen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8D48C-3923-4F19-B1BB-B9F23A1157F5}" type="datetime4">
              <a:rPr lang="de-DE" smtClean="0"/>
              <a:pPr/>
              <a:t>2. Februar 2018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552" y="260648"/>
            <a:ext cx="40324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DE" sz="1200" b="1" kern="1200" smtClean="0">
                <a:solidFill>
                  <a:srgbClr val="244894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Hessisches Amt für Versorgung und Soziales Gießen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3BCAA1-47DF-4BC6-AE3B-7E1081E41C34}" type="datetime4">
              <a:rPr lang="de-DE" smtClean="0"/>
              <a:pPr/>
              <a:t>2. Februar 2018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552" y="260648"/>
            <a:ext cx="40324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DE" sz="1200" b="1" kern="1200" smtClean="0">
                <a:solidFill>
                  <a:srgbClr val="244894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Hessisches Amt für Versorgung und Soziales Gießen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C4959F-4103-4A0E-979B-C23421B6D118}" type="datetime4">
              <a:rPr lang="de-DE" smtClean="0"/>
              <a:pPr/>
              <a:t>2. Februar 2018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552" y="260648"/>
            <a:ext cx="40324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DE" sz="1200" b="1" kern="1200" smtClean="0">
                <a:solidFill>
                  <a:srgbClr val="244894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Hessisches Amt für Versorgung und Soziales Gießen</a:t>
            </a:r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1C86D8-1785-4F23-B56E-E8B626CC6219}" type="datetime4">
              <a:rPr lang="de-DE" smtClean="0"/>
              <a:pPr/>
              <a:t>2. Februar 2018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552" y="260648"/>
            <a:ext cx="40324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DE" sz="1200" b="1" kern="1200" smtClean="0">
                <a:solidFill>
                  <a:srgbClr val="244894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Hessisches Amt für Versorgung und Soziales Gießen</a:t>
            </a:r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797" y="785794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Überschrift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34" y="1928802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29400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244894"/>
                </a:solidFill>
                <a:latin typeface="+mj-lt"/>
              </a:defRPr>
            </a:lvl1pPr>
          </a:lstStyle>
          <a:p>
            <a:fld id="{45B3902A-2C3B-43B9-A10F-97C583DB5DEE}" type="datetime4">
              <a:rPr lang="de-DE" smtClean="0"/>
              <a:pPr/>
              <a:t>2. Februar 2018</a:t>
            </a:fld>
            <a:endParaRPr lang="de-DE" dirty="0"/>
          </a:p>
        </p:txBody>
      </p:sp>
      <p:pic>
        <p:nvPicPr>
          <p:cNvPr id="1031" name="Picture 7" descr="Streife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73063"/>
            <a:ext cx="29051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6553200" y="64008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0" hangingPunct="0"/>
            <a:fld id="{4BE5EC89-A3A0-4038-BC85-61EFB9515274}" type="slidenum">
              <a:rPr lang="it-IT" sz="1000">
                <a:solidFill>
                  <a:srgbClr val="244894"/>
                </a:solidFill>
                <a:latin typeface="+mj-lt"/>
              </a:rPr>
              <a:pPr algn="r" eaLnBrk="0" hangingPunct="0"/>
              <a:t>‹Nr.›</a:t>
            </a:fld>
            <a:endParaRPr lang="it-IT" sz="1000" dirty="0">
              <a:solidFill>
                <a:srgbClr val="244894"/>
              </a:solidFill>
              <a:latin typeface="+mj-lt"/>
            </a:endParaRPr>
          </a:p>
        </p:txBody>
      </p:sp>
      <p:pic>
        <p:nvPicPr>
          <p:cNvPr id="1034" name="Picture 10" descr="HM_RG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53400" y="373063"/>
            <a:ext cx="6381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552" y="260648"/>
            <a:ext cx="40324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DE" sz="1200" b="1" kern="1200" smtClean="0">
                <a:solidFill>
                  <a:srgbClr val="244894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Hessisches Amt für Versorgung und Soziales Gießen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244894"/>
          </a:solidFill>
          <a:latin typeface="Arial" charset="0"/>
        </a:defRPr>
      </a:lvl9pPr>
    </p:titleStyle>
    <p:bodyStyle>
      <a:lvl1pPr marL="270000" indent="-2700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2200">
          <a:solidFill>
            <a:srgbClr val="244894"/>
          </a:solidFill>
          <a:latin typeface="+mj-lt"/>
          <a:ea typeface="+mn-ea"/>
          <a:cs typeface="+mn-cs"/>
        </a:defRPr>
      </a:lvl1pPr>
      <a:lvl2pPr marL="540000" indent="-2700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lang="de-DE" sz="1800" dirty="0" smtClean="0">
          <a:solidFill>
            <a:srgbClr val="244894"/>
          </a:solidFill>
          <a:latin typeface="+mj-lt"/>
          <a:ea typeface="+mn-ea"/>
          <a:cs typeface="+mn-cs"/>
        </a:defRPr>
      </a:lvl2pPr>
      <a:lvl3pPr marL="810000" indent="-2700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lang="de-DE" sz="1800" dirty="0" smtClean="0">
          <a:solidFill>
            <a:srgbClr val="244894"/>
          </a:solidFill>
          <a:latin typeface="+mj-lt"/>
          <a:ea typeface="+mn-ea"/>
          <a:cs typeface="+mn-cs"/>
        </a:defRPr>
      </a:lvl3pPr>
      <a:lvl4pPr marL="1080000" indent="-270000" algn="l" rtl="0" eaLnBrk="1" fontAlgn="base" hangingPunct="1">
        <a:spcBef>
          <a:spcPct val="20000"/>
        </a:spcBef>
        <a:spcAft>
          <a:spcPct val="0"/>
        </a:spcAft>
        <a:buFont typeface="Symbol" pitchFamily="18" charset="2"/>
        <a:buChar char="-"/>
        <a:defRPr lang="de-DE" sz="1800" dirty="0" smtClean="0">
          <a:solidFill>
            <a:srgbClr val="244894"/>
          </a:solidFill>
          <a:latin typeface="+mj-lt"/>
          <a:ea typeface="+mn-ea"/>
          <a:cs typeface="+mn-cs"/>
        </a:defRPr>
      </a:lvl4pPr>
      <a:lvl5pPr marL="1350000" indent="-2700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Font typeface="Symbol" pitchFamily="18" charset="2"/>
        <a:buChar char="-"/>
        <a:defRPr lang="de-DE" sz="1800" dirty="0" smtClean="0">
          <a:solidFill>
            <a:srgbClr val="244894"/>
          </a:solidFill>
          <a:latin typeface="+mj-lt"/>
          <a:ea typeface="+mn-ea"/>
          <a:cs typeface="+mn-cs"/>
        </a:defRPr>
      </a:lvl5pPr>
      <a:lvl6pPr marL="2514600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Vortrag im Rahmen </a:t>
            </a:r>
            <a:r>
              <a:rPr lang="de-DE" dirty="0" smtClean="0"/>
              <a:t>des Fachtages </a:t>
            </a:r>
            <a:r>
              <a:rPr lang="de-DE" dirty="0"/>
              <a:t>„Gewaltprävention in der Pflege“</a:t>
            </a:r>
          </a:p>
          <a:p>
            <a:r>
              <a:rPr lang="de-DE" dirty="0"/>
              <a:t>Dienstag, 12. Dezember </a:t>
            </a:r>
            <a:r>
              <a:rPr lang="de-DE" dirty="0" smtClean="0"/>
              <a:t>2017, Marburg</a:t>
            </a:r>
            <a:endParaRPr lang="de-DE" dirty="0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smtClean="0"/>
              <a:t>Gießen, den </a:t>
            </a:r>
            <a:fld id="{27D86344-0D56-4EFE-9044-27EDDCCE49AF}" type="datetime4">
              <a:rPr lang="de-DE" smtClean="0"/>
              <a:pPr/>
              <a:t>2. Februar 2018</a:t>
            </a:fld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552" y="260648"/>
            <a:ext cx="40324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DE" sz="1200" b="1" kern="1200" smtClean="0">
                <a:solidFill>
                  <a:srgbClr val="244894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Hessisches Amt für Versorgung und Soziales Gießen</a:t>
            </a:r>
            <a:endParaRPr lang="de-DE" dirty="0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2288" y="1196975"/>
            <a:ext cx="7505700" cy="1223963"/>
          </a:xfrm>
        </p:spPr>
        <p:txBody>
          <a:bodyPr/>
          <a:lstStyle/>
          <a:p>
            <a:r>
              <a:rPr lang="de-DE" dirty="0" smtClean="0"/>
              <a:t>HGBP  - </a:t>
            </a:r>
            <a:r>
              <a:rPr lang="de-DE" sz="2400" dirty="0" smtClean="0"/>
              <a:t>Das „Recht auf besonderen Schutz“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 Kürze: </a:t>
            </a:r>
            <a:r>
              <a:rPr lang="de-DE" dirty="0"/>
              <a:t>Prüfung der BPA im Rahmen zu § 9 Abs. 1 Nr. 8 </a:t>
            </a:r>
            <a:r>
              <a:rPr lang="de-DE" dirty="0" err="1"/>
              <a:t>i.V.m</a:t>
            </a:r>
            <a:r>
              <a:rPr lang="de-DE" dirty="0"/>
              <a:t>. § </a:t>
            </a:r>
            <a:r>
              <a:rPr lang="de-DE" dirty="0" smtClean="0"/>
              <a:t>8 </a:t>
            </a:r>
            <a:r>
              <a:rPr lang="de-DE" dirty="0"/>
              <a:t>HGBP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034" y="1628800"/>
            <a:ext cx="7772400" cy="4772000"/>
          </a:xfrm>
        </p:spPr>
        <p:txBody>
          <a:bodyPr/>
          <a:lstStyle/>
          <a:p>
            <a:r>
              <a:rPr lang="de-DE" sz="1600" dirty="0"/>
              <a:t>Primärer Ansatzpunkt: Gerichtlich genehmigte FEM – Grund: Beschlüsse werden als „Anordnung“ (miss-) </a:t>
            </a:r>
            <a:r>
              <a:rPr lang="de-DE" sz="1600" dirty="0" smtClean="0"/>
              <a:t>verstanden</a:t>
            </a:r>
            <a:endParaRPr lang="de-DE" sz="1600" dirty="0"/>
          </a:p>
          <a:p>
            <a:r>
              <a:rPr lang="de-DE" sz="1600" dirty="0"/>
              <a:t>„Erst recht“ Geltung für nicht genehmigte </a:t>
            </a:r>
            <a:r>
              <a:rPr lang="de-DE" sz="1600" dirty="0" smtClean="0"/>
              <a:t>FEM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600" b="1" dirty="0"/>
              <a:t>Beschränkung</a:t>
            </a:r>
            <a:r>
              <a:rPr lang="de-DE" sz="1600" dirty="0"/>
              <a:t> auf das </a:t>
            </a:r>
            <a:r>
              <a:rPr lang="de-DE" sz="1600" b="1" dirty="0"/>
              <a:t>„notwendige Maß</a:t>
            </a:r>
            <a:r>
              <a:rPr lang="de-DE" sz="1600" b="1" dirty="0" smtClean="0"/>
              <a:t>“?</a:t>
            </a:r>
            <a:endParaRPr lang="de-DE" sz="1600" dirty="0"/>
          </a:p>
          <a:p>
            <a:pPr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1600" dirty="0"/>
              <a:t>Restriktive Handhabung von FEM – </a:t>
            </a:r>
            <a:r>
              <a:rPr lang="de-DE" sz="1600" b="1" dirty="0" err="1"/>
              <a:t>ultima</a:t>
            </a:r>
            <a:r>
              <a:rPr lang="de-DE" sz="1600" b="1" dirty="0"/>
              <a:t> </a:t>
            </a:r>
            <a:r>
              <a:rPr lang="de-DE" sz="1600" b="1" dirty="0" err="1" smtClean="0"/>
              <a:t>ratio</a:t>
            </a:r>
            <a:endParaRPr lang="de-DE" sz="1600" dirty="0"/>
          </a:p>
          <a:p>
            <a:pPr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1600" dirty="0"/>
              <a:t>Verhältnismäßigkeitsprüfung: Geeignet? Erforderlich? Angemessen?  - Bei Unvermeidbarkeit: Wahl des mildesten </a:t>
            </a:r>
            <a:r>
              <a:rPr lang="de-DE" sz="1600" dirty="0" smtClean="0"/>
              <a:t>Mittels</a:t>
            </a:r>
            <a:endParaRPr lang="de-DE" sz="1600" dirty="0"/>
          </a:p>
          <a:p>
            <a:pPr>
              <a:lnSpc>
                <a:spcPct val="100000"/>
              </a:lnSpc>
              <a:buFont typeface="Symbol" panose="05050102010706020507" pitchFamily="18" charset="2"/>
              <a:buChar char="-"/>
            </a:pPr>
            <a:r>
              <a:rPr lang="de-DE" sz="1600" dirty="0"/>
              <a:t>Kontinuierlicher Prüfungs-/Abwägungsprozess durch Verantwortliche (primär Betreuer, Bevollmächtigte</a:t>
            </a:r>
            <a:r>
              <a:rPr lang="de-DE" sz="1600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de-DE" sz="1600" dirty="0" smtClean="0"/>
              <a:t>Einhaltung qualifizierter </a:t>
            </a:r>
            <a:r>
              <a:rPr lang="de-DE" sz="1600" dirty="0"/>
              <a:t>Dokumentationspflicht</a:t>
            </a:r>
          </a:p>
          <a:p>
            <a:r>
              <a:rPr lang="de-DE" sz="1600" dirty="0"/>
              <a:t>Anwendung „anerkannter Methoden“ </a:t>
            </a:r>
            <a:r>
              <a:rPr lang="de-DE" sz="1600" dirty="0" smtClean="0"/>
              <a:t>(Heranziehung </a:t>
            </a:r>
            <a:r>
              <a:rPr lang="de-DE" sz="1600" dirty="0"/>
              <a:t>Expertenstandards, „</a:t>
            </a:r>
            <a:r>
              <a:rPr lang="de-DE" sz="1600" dirty="0" err="1"/>
              <a:t>ReduFix</a:t>
            </a:r>
            <a:r>
              <a:rPr lang="de-DE" sz="1600" dirty="0" smtClean="0"/>
              <a:t>“ etc.) zur Vermeidung von FEM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1600" dirty="0" smtClean="0"/>
              <a:t>Liegt eine einrichtungsbezogene </a:t>
            </a:r>
            <a:r>
              <a:rPr lang="de-DE" sz="1600" b="1" u="sng" dirty="0" smtClean="0"/>
              <a:t>Konzeption</a:t>
            </a:r>
            <a:r>
              <a:rPr lang="de-DE" sz="1600" dirty="0" smtClean="0"/>
              <a:t> vor?</a:t>
            </a:r>
            <a:endParaRPr lang="de-DE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1600" dirty="0" smtClean="0"/>
              <a:t>Werden die Mitarbeiter </a:t>
            </a:r>
            <a:r>
              <a:rPr lang="de-DE" sz="1600" b="1" u="sng" dirty="0" smtClean="0"/>
              <a:t>regelmäßig geschult</a:t>
            </a:r>
            <a:r>
              <a:rPr lang="de-DE" sz="1600" dirty="0" smtClean="0"/>
              <a:t>? </a:t>
            </a:r>
            <a:endParaRPr lang="de-DE" sz="1600" dirty="0"/>
          </a:p>
          <a:p>
            <a:pPr>
              <a:lnSpc>
                <a:spcPct val="100000"/>
              </a:lnSpc>
            </a:pPr>
            <a:endParaRPr lang="de-DE" sz="1600" dirty="0"/>
          </a:p>
          <a:p>
            <a:endParaRPr lang="de-DE" sz="1600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71F4-C6E5-4A45-9D2F-C0090A6C399B}" type="datetime4">
              <a:rPr lang="de-DE" smtClean="0"/>
              <a:pPr/>
              <a:t>2. Februar 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Hessisches Amt für Versorgung und Soziales Gießen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8510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Eindeutige Positionierung des HGBP gegen Gewalt/FEM</a:t>
            </a:r>
          </a:p>
          <a:p>
            <a:endParaRPr lang="de-DE" dirty="0"/>
          </a:p>
          <a:p>
            <a:r>
              <a:rPr lang="de-DE" dirty="0"/>
              <a:t>Eigenständiger Entscheidungs- und Handlungsauftrag der Betreuungs- und Pflegeaufsicht mit umfangreichen Kompetenzen</a:t>
            </a:r>
          </a:p>
          <a:p>
            <a:endParaRPr lang="de-DE" dirty="0"/>
          </a:p>
          <a:p>
            <a:r>
              <a:rPr lang="de-DE" dirty="0"/>
              <a:t>HGBP eröffnet die Möglichkeit des Zusammenwirkens aller Beteiligten zur Vermeidung von </a:t>
            </a:r>
            <a:r>
              <a:rPr lang="de-DE" dirty="0" smtClean="0"/>
              <a:t>Gewalt/FEM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71F4-C6E5-4A45-9D2F-C0090A6C399B}" type="datetime4">
              <a:rPr lang="de-DE" smtClean="0"/>
              <a:pPr/>
              <a:t>2. Februar 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Hessisches Amt für Versorgung und Soziales Gießen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2941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Seit 5 Jahren „Recht auf besonderen Schutz“ – </a:t>
            </a:r>
            <a:br>
              <a:rPr lang="de-DE" dirty="0" smtClean="0"/>
            </a:br>
            <a:r>
              <a:rPr lang="de-DE" dirty="0" smtClean="0"/>
              <a:t>Was hat sich in der Praxis verändert/getan?!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034" y="1772816"/>
            <a:ext cx="7772400" cy="4270786"/>
          </a:xfrm>
        </p:spPr>
        <p:txBody>
          <a:bodyPr/>
          <a:lstStyle/>
          <a:p>
            <a:r>
              <a:rPr lang="de-DE" dirty="0" smtClean="0"/>
              <a:t>Haltungsänderung spürbar (Bsp.: couragierte MA sprechen Kollegen auf mögliches Fehlverhalten an)</a:t>
            </a:r>
          </a:p>
          <a:p>
            <a:r>
              <a:rPr lang="de-DE" dirty="0" smtClean="0"/>
              <a:t>Haltungsänderung/Sensibilisierung durch regelmäßige Auseinandersetzung mit der Thematik (Konzeptionsentwicklung, regelmäßige Schulungen, Fallbesprechungen – interdisziplinärer Austausch)</a:t>
            </a:r>
          </a:p>
          <a:p>
            <a:r>
              <a:rPr lang="de-DE" dirty="0" smtClean="0"/>
              <a:t>Schärfung des Bewusstseins für FEM (kritischer Umgang z.B. mit Bettgittern)</a:t>
            </a:r>
          </a:p>
          <a:p>
            <a:r>
              <a:rPr lang="de-DE" dirty="0" smtClean="0"/>
              <a:t>Drastische Reduzierung von FEM</a:t>
            </a:r>
          </a:p>
          <a:p>
            <a:r>
              <a:rPr lang="de-DE" dirty="0" smtClean="0"/>
              <a:t>Vermehrte Anwendung von (individuellen) Alternativen zu FEM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71F4-C6E5-4A45-9D2F-C0090A6C399B}" type="datetime4">
              <a:rPr lang="de-DE" smtClean="0"/>
              <a:pPr/>
              <a:t>2. Februar 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Hessisches Amt für Versorgung und Soziales Gießen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0052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endParaRPr lang="de-DE" sz="2400" b="1" dirty="0"/>
          </a:p>
          <a:p>
            <a:pPr marL="0" indent="0">
              <a:buNone/>
            </a:pPr>
            <a:endParaRPr lang="de-DE" sz="2400" b="1" dirty="0" smtClean="0"/>
          </a:p>
          <a:p>
            <a:pPr marL="0" indent="0">
              <a:buNone/>
            </a:pPr>
            <a:r>
              <a:rPr lang="de-DE" sz="2400" b="1" dirty="0"/>
              <a:t>	</a:t>
            </a:r>
            <a:r>
              <a:rPr lang="de-DE" sz="2800" b="1" dirty="0" smtClean="0"/>
              <a:t>Vielen </a:t>
            </a:r>
            <a:r>
              <a:rPr lang="de-DE" sz="2800" b="1" dirty="0"/>
              <a:t>Dank für Ihre Aufmerksamkeit!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71F4-C6E5-4A45-9D2F-C0090A6C399B}" type="datetime4">
              <a:rPr lang="de-DE" smtClean="0"/>
              <a:pPr/>
              <a:t>2. Februar 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Hessisches Amt für Versorgung und Soziales Gießen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34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35F6-6635-43DA-A50F-9A6C9B4E0F69}" type="datetime4">
              <a:rPr lang="de-DE" smtClean="0"/>
              <a:pPr/>
              <a:t>2. Februar 2018</a:t>
            </a:fld>
            <a:endParaRPr lang="de-DE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de-DE" dirty="0"/>
              <a:t>HGBP – Gesetzliche Grundlage der Betreuungs- und Pflegeaufsicht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928802"/>
            <a:ext cx="7772400" cy="4471998"/>
          </a:xfrm>
        </p:spPr>
        <p:txBody>
          <a:bodyPr/>
          <a:lstStyle/>
          <a:p>
            <a:r>
              <a:rPr lang="de-DE" dirty="0"/>
              <a:t>Föderalismusreform </a:t>
            </a:r>
            <a:r>
              <a:rPr lang="de-DE" dirty="0" smtClean="0"/>
              <a:t>2006</a:t>
            </a:r>
            <a:endParaRPr lang="de-DE" dirty="0"/>
          </a:p>
          <a:p>
            <a:r>
              <a:rPr lang="de-DE" dirty="0"/>
              <a:t>Hessisches Gesetz über Betreuungs- und Pflegeleistungen (HGBP) tritt am 21. März 2012 in </a:t>
            </a:r>
            <a:r>
              <a:rPr lang="de-DE" dirty="0" smtClean="0"/>
              <a:t>Kraft</a:t>
            </a:r>
          </a:p>
          <a:p>
            <a:r>
              <a:rPr lang="de-DE" dirty="0" smtClean="0"/>
              <a:t>Überarbeitetes HGBP in Kraft seit 1.1.2017</a:t>
            </a:r>
            <a:endParaRPr lang="de-DE" dirty="0"/>
          </a:p>
          <a:p>
            <a:pPr>
              <a:buNone/>
            </a:pPr>
            <a:endParaRPr lang="de-DE" dirty="0"/>
          </a:p>
          <a:p>
            <a:r>
              <a:rPr lang="de-DE" dirty="0"/>
              <a:t>Ziele des Gesetzes, § 1 Abs. 1 HGBP:</a:t>
            </a:r>
          </a:p>
          <a:p>
            <a:pPr>
              <a:lnSpc>
                <a:spcPct val="100000"/>
              </a:lnSpc>
              <a:buNone/>
            </a:pPr>
            <a:r>
              <a:rPr lang="de-DE" sz="1200" i="1" dirty="0"/>
              <a:t>	</a:t>
            </a:r>
            <a:r>
              <a:rPr lang="de-DE" sz="1500" i="1" dirty="0"/>
              <a:t>Betreuungs- und Pflegebedürftige </a:t>
            </a:r>
          </a:p>
          <a:p>
            <a:pPr lvl="1">
              <a:buFont typeface="+mj-lt"/>
              <a:buAutoNum type="arabicPeriod"/>
            </a:pPr>
            <a:r>
              <a:rPr lang="de-DE" sz="1500" i="1" dirty="0"/>
              <a:t>in ihrer Würde zu schützen und zu achten,</a:t>
            </a:r>
          </a:p>
          <a:p>
            <a:pPr lvl="1">
              <a:buFont typeface="+mj-lt"/>
              <a:buAutoNum type="arabicPeriod"/>
            </a:pPr>
            <a:r>
              <a:rPr lang="de-DE" sz="1500" i="1" dirty="0"/>
              <a:t>vor Beeinträchtigungen ihrer körperlichen und seelischen Gesundheit zu bewahren,</a:t>
            </a:r>
          </a:p>
          <a:p>
            <a:pPr lvl="1">
              <a:buFont typeface="+mj-lt"/>
              <a:buAutoNum type="arabicPeriod"/>
            </a:pPr>
            <a:r>
              <a:rPr lang="de-DE" sz="1500" i="1" dirty="0"/>
              <a:t>in ihrer </a:t>
            </a:r>
            <a:r>
              <a:rPr lang="de-DE" sz="1500" b="1" i="1" dirty="0"/>
              <a:t>Selbständigkeit</a:t>
            </a:r>
            <a:r>
              <a:rPr lang="de-DE" sz="1500" i="1" dirty="0"/>
              <a:t> und </a:t>
            </a:r>
            <a:r>
              <a:rPr lang="de-DE" sz="1500" b="1" i="1" dirty="0"/>
              <a:t>Selbstbestimmung</a:t>
            </a:r>
            <a:r>
              <a:rPr lang="de-DE" sz="1500" i="1" dirty="0"/>
              <a:t>, […], zu achten und zu fördern,</a:t>
            </a:r>
          </a:p>
          <a:p>
            <a:pPr lvl="1">
              <a:buFont typeface="+mj-lt"/>
              <a:buAutoNum type="arabicPeriod"/>
            </a:pPr>
            <a:r>
              <a:rPr lang="de-DE" sz="1500" i="1" dirty="0"/>
              <a:t>bei ihrer Teilhabe am Leben in der Gesellschaft sowie bei der Mitwirkung in den Einrichtungen zu unterstützen, und</a:t>
            </a:r>
          </a:p>
          <a:p>
            <a:pPr lvl="1">
              <a:buFont typeface="+mj-lt"/>
              <a:buAutoNum type="arabicPeriod"/>
            </a:pPr>
            <a:r>
              <a:rPr lang="de-DE" sz="1500" b="1" i="1" u="sng" dirty="0"/>
              <a:t>v</a:t>
            </a:r>
            <a:r>
              <a:rPr lang="de-DE" sz="1500" b="1" i="1" u="sng" dirty="0" smtClean="0"/>
              <a:t>or Gewalt </a:t>
            </a:r>
            <a:r>
              <a:rPr lang="de-DE" sz="1500" i="1" dirty="0" smtClean="0"/>
              <a:t>sowie in ihrer </a:t>
            </a:r>
            <a:r>
              <a:rPr lang="de-DE" sz="1500" i="1" dirty="0"/>
              <a:t>Intimsphäre zu </a:t>
            </a:r>
            <a:r>
              <a:rPr lang="de-DE" sz="1500" b="1" i="1" u="sng" dirty="0"/>
              <a:t>schützen</a:t>
            </a:r>
            <a:r>
              <a:rPr lang="de-DE" sz="1500" i="1" dirty="0"/>
              <a:t>.</a:t>
            </a:r>
            <a:endParaRPr lang="de-DE" sz="1500" dirty="0"/>
          </a:p>
          <a:p>
            <a:endParaRPr lang="de-DE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552" y="260648"/>
            <a:ext cx="403244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de-DE" sz="1200" b="1" kern="1200" smtClean="0">
                <a:solidFill>
                  <a:srgbClr val="244894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de-DE" dirty="0" smtClean="0"/>
              <a:t>Hessisches Amt für Versorgung und Soziales Gießen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797" y="785794"/>
            <a:ext cx="7523587" cy="554974"/>
          </a:xfrm>
        </p:spPr>
        <p:txBody>
          <a:bodyPr/>
          <a:lstStyle/>
          <a:p>
            <a:r>
              <a:rPr lang="de-DE" dirty="0" smtClean="0"/>
              <a:t>Rechtsgrundlagen HGBP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579" y="1340768"/>
            <a:ext cx="7772400" cy="4702834"/>
          </a:xfrm>
        </p:spPr>
        <p:txBody>
          <a:bodyPr/>
          <a:lstStyle/>
          <a:p>
            <a:pPr marL="0" indent="0">
              <a:buNone/>
            </a:pPr>
            <a:r>
              <a:rPr lang="de-DE" sz="2400" b="1" i="1" dirty="0" smtClean="0"/>
              <a:t>§ 7 HGBP – Gewaltprävention</a:t>
            </a:r>
          </a:p>
          <a:p>
            <a:pPr marL="0" indent="0">
              <a:buNone/>
            </a:pPr>
            <a:endParaRPr lang="de-DE" sz="1100" i="1" dirty="0" smtClean="0"/>
          </a:p>
          <a:p>
            <a:pPr marL="0" indent="0">
              <a:buNone/>
            </a:pPr>
            <a:r>
              <a:rPr lang="de-DE" sz="2400" i="1" dirty="0" smtClean="0"/>
              <a:t>Betreiberinnen und Betreiber von Einrichtungen […] oder von Diensten […] treffen geeignete Maßnahmen, um Betreuungs- und Pflegebedürftige vor jeder Form der Ausbeutung, Gewalt und Missbrauch, einschließlich ihrer geschlechtsspezifischen Aspekte,  zu schützen.</a:t>
            </a:r>
          </a:p>
          <a:p>
            <a:endParaRPr lang="de-DE" sz="1000" i="1" dirty="0"/>
          </a:p>
          <a:p>
            <a:r>
              <a:rPr lang="de-DE" sz="1000" i="1" dirty="0" smtClean="0"/>
              <a:t>[§ 8 HGBP a.F.: </a:t>
            </a:r>
            <a:r>
              <a:rPr lang="de-DE" sz="1000" i="1" dirty="0"/>
              <a:t>Die Betreiberinnen und Betreiber von Einrichtungen </a:t>
            </a:r>
            <a:r>
              <a:rPr lang="de-DE" sz="1000" i="1" dirty="0" smtClean="0"/>
              <a:t>[…] sind </a:t>
            </a:r>
            <a:r>
              <a:rPr lang="de-DE" sz="1000" i="1" dirty="0"/>
              <a:t>verpflichtet, auch gegenüber ihren Beschäftigten, Maßnahmen zu treffen, um für eine </a:t>
            </a:r>
            <a:r>
              <a:rPr lang="de-DE" sz="1000" dirty="0"/>
              <a:t>gewaltfreie und menschenwürdige Pflege </a:t>
            </a:r>
            <a:r>
              <a:rPr lang="de-DE" sz="1000" i="1" dirty="0"/>
              <a:t>der Betreuungs- und Pflegebedürftigen Sorge zu tragen. Insbesondere sind Vorkehrungen zum Schutz vor körperlichen oder seelischen Verletzungen und Bestrafungen sowie anderen entwürdigenden Maßnahmen zu treffen</a:t>
            </a:r>
            <a:r>
              <a:rPr lang="de-DE" sz="1000" i="1" dirty="0" smtClean="0"/>
              <a:t>.]</a:t>
            </a:r>
            <a:endParaRPr lang="de-DE" sz="10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71F4-C6E5-4A45-9D2F-C0090A6C399B}" type="datetime4">
              <a:rPr lang="de-DE" smtClean="0"/>
              <a:pPr/>
              <a:t>2. Februar 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Hessisches Amt für Versorgung und Soziales Gießen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6990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Rechtsgrundlagen HGBP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034" y="1268760"/>
            <a:ext cx="7772400" cy="5040560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§ 8 HGBP – Vermeidung freiheitsentziehender Maßnahmen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sz="1600" i="1" dirty="0" smtClean="0"/>
              <a:t>Gerichtlich genehmigte freiheitsentziehende Maßnahmen nach § 1906 BGB sind auf das notwendige Maß zu beschränken und unter Angabe der Genehmigung und der oder des für die Anordnung der Maßnahme Verantwortlichen zu dokumentieren. Satz 1 gilt entsprechend für während einer Unterbringung nach § 1906 BGB durch die Betreuerinnen und Betreuer angeordnete, in die persönliche Freiheit der Betreuungs- und Pflegebedürftigen eingreifende Maßnahmen.</a:t>
            </a:r>
          </a:p>
          <a:p>
            <a:pPr marL="0" indent="0">
              <a:buNone/>
            </a:pPr>
            <a:endParaRPr lang="de-DE" sz="1600" i="1" dirty="0" smtClean="0"/>
          </a:p>
          <a:p>
            <a:pPr marL="0" indent="0">
              <a:buNone/>
            </a:pPr>
            <a:r>
              <a:rPr lang="de-DE" sz="1200" i="1" dirty="0" smtClean="0"/>
              <a:t>[§ 5 HGBP a.F.: Gerichtlich </a:t>
            </a:r>
            <a:r>
              <a:rPr lang="de-DE" sz="1200" i="1" dirty="0"/>
              <a:t>genehmigte freiheitsentziehende Maßnahmen sind auf das notwendige Maß zu beschränken und unter Angabe der Genehmigung und der oder des für die Anordnung der Maßnahme Verantwortlichen zu dokumentieren</a:t>
            </a:r>
            <a:r>
              <a:rPr lang="de-DE" sz="1200" i="1" dirty="0" smtClean="0"/>
              <a:t>.]</a:t>
            </a:r>
            <a:endParaRPr lang="de-DE" sz="1200" dirty="0"/>
          </a:p>
          <a:p>
            <a:pPr marL="0" indent="0">
              <a:buNone/>
            </a:pPr>
            <a:endParaRPr lang="de-DE" sz="1600" i="1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71F4-C6E5-4A45-9D2F-C0090A6C399B}" type="datetime4">
              <a:rPr lang="de-DE" smtClean="0"/>
              <a:pPr/>
              <a:t>2. Februar 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Hessisches Amt für Versorgung und Soziales Gießen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9132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Rechtsgrundlagen HGBP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034" y="1340768"/>
            <a:ext cx="7772400" cy="4702834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 smtClean="0"/>
              <a:t>§ 9 Abs. 1 Nr. 8 – Anforderungen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i="1" dirty="0" smtClean="0"/>
              <a:t>Eine Einrichtung […] oder ein Dienst […] darf nur betrieben werden, wenn die Betreiberin oder der Betreiber geeignete Methoden zur Gewaltprävention sowie zur Vermeidung freiheitsentziehender Maßnahmen anwendet und die Betreuungs- und Pflegekräfte dahingehend regelmäßig schult oder schulen lässt.</a:t>
            </a:r>
          </a:p>
          <a:p>
            <a:pPr marL="0" indent="0">
              <a:buNone/>
            </a:pPr>
            <a:endParaRPr lang="de-DE" sz="2000" i="1" dirty="0"/>
          </a:p>
          <a:p>
            <a:pPr>
              <a:buNone/>
            </a:pPr>
            <a:r>
              <a:rPr lang="de-DE" sz="1200" i="1" dirty="0" smtClean="0"/>
              <a:t>[§ 9 Abs. 1 Nr. 7 a.F.: </a:t>
            </a:r>
            <a:r>
              <a:rPr lang="de-DE" sz="1200" i="1" dirty="0"/>
              <a:t>Eine Einrichtung […] darf nur betrieben werden, wenn die Betreiberin oder der </a:t>
            </a:r>
            <a:r>
              <a:rPr lang="de-DE" sz="1200" i="1" dirty="0" smtClean="0"/>
              <a:t>Betreiber </a:t>
            </a:r>
            <a:endParaRPr lang="de-DE" sz="1200" i="1" dirty="0"/>
          </a:p>
          <a:p>
            <a:pPr>
              <a:buNone/>
            </a:pPr>
            <a:r>
              <a:rPr lang="de-DE" sz="1200" i="1" dirty="0"/>
              <a:t>	anerkannte Methoden zur Vermeidung freiheitsentziehender Maßnahmen anwendet und die Betreuungs- und Pflegekräfte dahin regelmäßig schult oder schulen lässt.</a:t>
            </a:r>
            <a:r>
              <a:rPr lang="de-DE" sz="1200" i="1" dirty="0" smtClean="0"/>
              <a:t>]</a:t>
            </a:r>
            <a:endParaRPr lang="de-DE" sz="1200" i="1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71F4-C6E5-4A45-9D2F-C0090A6C399B}" type="datetime4">
              <a:rPr lang="de-DE" smtClean="0"/>
              <a:pPr/>
              <a:t>2. Februar 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Hessisches Amt für Versorgung und Soziales Gießen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6064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§ 7 – Gewaltprävention – Recht auf besonderen Schutz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FF0000"/>
              </a:buClr>
              <a:buFont typeface="Wingdings" pitchFamily="2" charset="2"/>
              <a:buChar char="Ø"/>
            </a:pPr>
            <a:r>
              <a:rPr lang="de-DE" b="1" dirty="0"/>
              <a:t>„Auslegungsregel für das gesamte Gesetz</a:t>
            </a:r>
            <a:r>
              <a:rPr lang="de-DE" b="1" dirty="0" smtClean="0"/>
              <a:t>“</a:t>
            </a:r>
          </a:p>
          <a:p>
            <a:pPr marL="0" lvl="0" indent="0">
              <a:buClr>
                <a:srgbClr val="FF0000"/>
              </a:buClr>
              <a:buNone/>
            </a:pPr>
            <a:endParaRPr lang="de-DE" b="1" dirty="0"/>
          </a:p>
          <a:p>
            <a:r>
              <a:rPr lang="de-DE" dirty="0"/>
              <a:t>Systematik: hoher Stellenwert der </a:t>
            </a:r>
            <a:r>
              <a:rPr lang="de-DE" dirty="0" smtClean="0"/>
              <a:t>Gewaltprävention</a:t>
            </a:r>
          </a:p>
          <a:p>
            <a:endParaRPr lang="de-DE" dirty="0" smtClean="0"/>
          </a:p>
          <a:p>
            <a:r>
              <a:rPr lang="de-DE" dirty="0"/>
              <a:t>Verpflichtung, Vorkehrungen zum Schutz zu treffen – Schwerpunkt auf </a:t>
            </a:r>
            <a:r>
              <a:rPr lang="de-DE" dirty="0" smtClean="0"/>
              <a:t>Gewalt</a:t>
            </a:r>
            <a:r>
              <a:rPr lang="de-DE" u="sng" dirty="0" smtClean="0"/>
              <a:t>prävention</a:t>
            </a:r>
            <a:r>
              <a:rPr lang="de-DE" dirty="0" smtClean="0"/>
              <a:t> = aktive Vorkehrungen zum Schutz vor Misshandlungen</a:t>
            </a:r>
            <a:endParaRPr lang="de-DE" dirty="0"/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71F4-C6E5-4A45-9D2F-C0090A6C399B}" type="datetime4">
              <a:rPr lang="de-DE" smtClean="0"/>
              <a:pPr/>
              <a:t>2. Februar 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Hessisches Amt für Versorgung und Soziales Gießen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8120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Prüfung der BPA im Rahmen zu § 9 Abs. 1 Nr. 8 </a:t>
            </a:r>
            <a:r>
              <a:rPr lang="de-DE" dirty="0" err="1" smtClean="0"/>
              <a:t>i.V.m</a:t>
            </a:r>
            <a:r>
              <a:rPr lang="de-DE" dirty="0" smtClean="0"/>
              <a:t>. § 7 HGBP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 smtClean="0"/>
              <a:t>Was ist Gewalt </a:t>
            </a:r>
            <a:r>
              <a:rPr lang="de-DE" u="sng" dirty="0" err="1" smtClean="0"/>
              <a:t>i.S.d</a:t>
            </a:r>
            <a:r>
              <a:rPr lang="de-DE" u="sng" dirty="0" smtClean="0"/>
              <a:t>. HGBP?</a:t>
            </a:r>
            <a:r>
              <a:rPr lang="de-DE" dirty="0" smtClean="0"/>
              <a:t> = </a:t>
            </a:r>
            <a:r>
              <a:rPr lang="de-DE" u="sng" dirty="0" smtClean="0"/>
              <a:t>weiter Begriff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1800" dirty="0" smtClean="0"/>
              <a:t>Körperliche Misshandlungen (z.B. Schlagen, grobes Anfassen, zu schnelles Füttern, Haare ziehen)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1800" dirty="0" smtClean="0"/>
              <a:t>Pflegedefizite (z.B. nicht ordnungsgemäße Ernährungs- und medikamentöse Versorgung und </a:t>
            </a:r>
            <a:r>
              <a:rPr lang="de-DE" sz="1800" dirty="0" err="1" smtClean="0"/>
              <a:t>Dekubitsprophylaxe</a:t>
            </a:r>
            <a:r>
              <a:rPr lang="de-DE" sz="1800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1800" dirty="0" smtClean="0"/>
              <a:t>Seelische Verletzungen (z.B. herabsetzende Ansprache, infantilisierender Umgang, Verletzen des Schamgefühls, unerwünschte Sexualkontakte)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de-DE" sz="1800" dirty="0" smtClean="0"/>
              <a:t>Nicht zu rechtfertigende freiheitsentziehende Maßnahmen (FEM) (siehe § 8 HGBP)</a:t>
            </a:r>
            <a:endParaRPr lang="de-DE" sz="18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71F4-C6E5-4A45-9D2F-C0090A6C399B}" type="datetime4">
              <a:rPr lang="de-DE" smtClean="0"/>
              <a:pPr/>
              <a:t>2. Februar 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Hessisches Amt für Versorgung und Soziales Gießen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3322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Prüfung der BPA im Rahmen zu § 9 Abs. 1 Nr. 8 </a:t>
            </a:r>
            <a:r>
              <a:rPr lang="de-DE" dirty="0" err="1"/>
              <a:t>i.V.m</a:t>
            </a:r>
            <a:r>
              <a:rPr lang="de-DE" dirty="0"/>
              <a:t>. § 7 HGBP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034" y="1556792"/>
            <a:ext cx="7772400" cy="4844008"/>
          </a:xfrm>
        </p:spPr>
        <p:txBody>
          <a:bodyPr/>
          <a:lstStyle/>
          <a:p>
            <a:pPr marL="0" indent="0">
              <a:buNone/>
            </a:pPr>
            <a:r>
              <a:rPr lang="de-DE" u="sng" dirty="0" smtClean="0"/>
              <a:t>Was sind geeignete Methoden bzw. Was sind mögliche Präventionsmaßnahmen?</a:t>
            </a:r>
          </a:p>
          <a:p>
            <a:pPr marL="0" indent="0">
              <a:buNone/>
            </a:pPr>
            <a:r>
              <a:rPr lang="de-DE" sz="1400" dirty="0" smtClean="0"/>
              <a:t>(</a:t>
            </a:r>
            <a:r>
              <a:rPr lang="de-DE" sz="1400" u="sng" dirty="0" smtClean="0"/>
              <a:t>Merke</a:t>
            </a:r>
            <a:r>
              <a:rPr lang="de-DE" sz="1400" dirty="0" smtClean="0"/>
              <a:t>: Auch zum Schutz der Mitarbeiter/innen vor Gewalt!)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 smtClean="0"/>
              <a:t>Erstellung </a:t>
            </a:r>
            <a:r>
              <a:rPr lang="de-DE" sz="1600" dirty="0"/>
              <a:t>einer entsprechenden </a:t>
            </a:r>
            <a:r>
              <a:rPr lang="de-DE" sz="1600" b="1" u="sng" dirty="0" smtClean="0"/>
              <a:t>Konzeption</a:t>
            </a:r>
            <a:r>
              <a:rPr lang="de-DE" sz="1600" b="1" dirty="0" smtClean="0"/>
              <a:t> (Teilkonzeption)</a:t>
            </a:r>
            <a:r>
              <a:rPr lang="de-DE" sz="1600" dirty="0" smtClean="0"/>
              <a:t> </a:t>
            </a:r>
            <a:r>
              <a:rPr lang="de-DE" sz="1600" dirty="0"/>
              <a:t>mit z.B. folgenden Inhalten</a:t>
            </a:r>
            <a:r>
              <a:rPr lang="de-DE" sz="1600" dirty="0" smtClean="0"/>
              <a:t>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600" dirty="0" smtClean="0"/>
              <a:t>Definition von Zielen zu „sicherem, gewaltfreiem Arbeiten“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600" dirty="0" smtClean="0"/>
              <a:t>Auseinandersetzung mit Eskalations- bzw. Deeskalationsmöglichkeiten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600" dirty="0" smtClean="0"/>
              <a:t>Auseinandersetzung mit Ursachen von aggressiven Verhaltensweisen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600" dirty="0" smtClean="0"/>
              <a:t>Festlegung eines Notfall-Krisenplans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600" dirty="0" smtClean="0"/>
              <a:t>Spezielle Ansprech- und Beratungspartner außerhalb der Einrichtung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de-DE" sz="1600" dirty="0" smtClean="0"/>
              <a:t>Verfahrensregeln gegenüber Mitarbeitern bei Gewalttätigkeit (arbeits- und strafrechtliche Konsequenzen)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b="1" u="sng" dirty="0"/>
              <a:t>Regelmäßige Schulung</a:t>
            </a:r>
            <a:r>
              <a:rPr lang="de-DE" sz="1600" u="sng" dirty="0"/>
              <a:t> </a:t>
            </a:r>
            <a:r>
              <a:rPr lang="de-DE" sz="1600" dirty="0"/>
              <a:t>der </a:t>
            </a:r>
            <a:r>
              <a:rPr lang="de-DE" sz="1600" dirty="0" smtClean="0"/>
              <a:t>Mitarbeiter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 smtClean="0"/>
              <a:t>Supervision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sz="1600" dirty="0" smtClean="0"/>
              <a:t>Entlastung der Mitarbeiter</a:t>
            </a:r>
            <a:endParaRPr lang="de-DE" sz="1600" dirty="0"/>
          </a:p>
          <a:p>
            <a:pPr lvl="1">
              <a:buFont typeface="Arial" panose="020B0604020202020204" pitchFamily="34" charset="0"/>
              <a:buChar char="•"/>
            </a:pPr>
            <a:endParaRPr lang="de-DE" sz="1400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71F4-C6E5-4A45-9D2F-C0090A6C399B}" type="datetime4">
              <a:rPr lang="de-DE" smtClean="0"/>
              <a:pPr/>
              <a:t>2. Februar 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Hessisches Amt für Versorgung und Soziales Gießen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9880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Prüfung der BPA im Rahmen zu § 9 Abs. 1 Nr. 8 </a:t>
            </a:r>
            <a:r>
              <a:rPr lang="de-DE" dirty="0" err="1"/>
              <a:t>i.V.m</a:t>
            </a:r>
            <a:r>
              <a:rPr lang="de-DE" dirty="0"/>
              <a:t>. § 7 HGBP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600" u="sng" dirty="0"/>
              <a:t>Gibt es in der </a:t>
            </a:r>
            <a:r>
              <a:rPr lang="de-DE" sz="1600" u="sng" dirty="0" smtClean="0"/>
              <a:t>Einrichtung spezielle </a:t>
            </a:r>
            <a:r>
              <a:rPr lang="de-DE" sz="1600" u="sng" dirty="0"/>
              <a:t>Regelungen zum Umgang mit sexueller Gewalt und gibt es darüber </a:t>
            </a:r>
            <a:r>
              <a:rPr lang="de-DE" sz="1600" u="sng" dirty="0" smtClean="0"/>
              <a:t>hinaus </a:t>
            </a:r>
            <a:r>
              <a:rPr lang="de-DE" sz="1600" u="sng" dirty="0"/>
              <a:t>Maßnahmen vorbeugender Art</a:t>
            </a:r>
            <a:r>
              <a:rPr lang="de-DE" sz="1600" u="sng" dirty="0" smtClean="0"/>
              <a:t>?</a:t>
            </a:r>
          </a:p>
          <a:p>
            <a:r>
              <a:rPr lang="de-DE" sz="1600" dirty="0"/>
              <a:t>Es gibt konzeptionelle Aussagen zum Umgang mit sexueller </a:t>
            </a:r>
            <a:r>
              <a:rPr lang="de-DE" sz="1600" dirty="0" smtClean="0"/>
              <a:t>Gewalt.</a:t>
            </a:r>
            <a:endParaRPr lang="de-DE" sz="1600" dirty="0"/>
          </a:p>
          <a:p>
            <a:r>
              <a:rPr lang="de-DE" sz="1600" dirty="0"/>
              <a:t>Bei der Raumplanung wurde auf die Vermeidung sexueller Gewalt </a:t>
            </a:r>
            <a:r>
              <a:rPr lang="de-DE" sz="1600" dirty="0" smtClean="0"/>
              <a:t>geachtet.</a:t>
            </a:r>
            <a:endParaRPr lang="de-DE" sz="1600" dirty="0"/>
          </a:p>
          <a:p>
            <a:r>
              <a:rPr lang="de-DE" sz="1600" dirty="0"/>
              <a:t>Die Ausstattung der Räumen, insbesondere der Gemeinschaftsräume, minimiert das Risiko sexueller Übergriffe (Licht, Erreichbarkeit des Telefons etc.)</a:t>
            </a:r>
          </a:p>
          <a:p>
            <a:r>
              <a:rPr lang="de-DE" sz="1600" dirty="0"/>
              <a:t>Es gibt Regelungen und Handlungsanweisungen zum Umgang mit bekannt gewordenen sexuellen Übergriffen für Mitarbeiterinnen und Mitarbeiter.</a:t>
            </a:r>
          </a:p>
          <a:p>
            <a:r>
              <a:rPr lang="de-DE" sz="1600" dirty="0"/>
              <a:t>Bestehende Regelungen werden auch gegenüber externen Leistungsanbietern angewandt.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71F4-C6E5-4A45-9D2F-C0090A6C399B}" type="datetime4">
              <a:rPr lang="de-DE" smtClean="0"/>
              <a:pPr/>
              <a:t>2. Februar 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Hessisches Amt für Versorgung und Soziales Gießen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56192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OCID" val="{8A3713C5-17F3-4EB5-89D0-E84203720E61}"/>
  <p:tag name="READONLY" val="True"/>
  <p:tag name="DOCTITLE" val=" 17 - Stabsstelle Altenplanung\BIP - Beratungszentrum\Veranstaltungen (öffentlich Einzel-)\2017\17_12_12 Gewalt in der Pflege\Präsentationen u. Vorträge (f. TN/Versandt)\17_12_15 Vortrag HGBP HAVS Hilling ppt (Schreibgeschützt)"/>
  <p:tag name="DOCCLOSED" val="False"/>
</p:tagLst>
</file>

<file path=ppt/theme/theme1.xml><?xml version="1.0" encoding="utf-8"?>
<a:theme xmlns:a="http://schemas.openxmlformats.org/drawingml/2006/main" name="Vorlage HAVS GI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 Klassisch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Vorlage_PowerPoint_HAVS_GI</Template>
  <TotalTime>0</TotalTime>
  <Words>1568</Words>
  <Application>Microsoft Office PowerPoint</Application>
  <PresentationFormat>Bildschirmpräsentation (4:3)</PresentationFormat>
  <Paragraphs>171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Symbol</vt:lpstr>
      <vt:lpstr>Times</vt:lpstr>
      <vt:lpstr>Times New Roman</vt:lpstr>
      <vt:lpstr>Wingdings</vt:lpstr>
      <vt:lpstr>Vorlage HAVS GI</vt:lpstr>
      <vt:lpstr>HGBP  - Das „Recht auf besonderen Schutz“</vt:lpstr>
      <vt:lpstr>HGBP – Gesetzliche Grundlage der Betreuungs- und Pflegeaufsicht</vt:lpstr>
      <vt:lpstr>Rechtsgrundlagen HGBP</vt:lpstr>
      <vt:lpstr>Rechtsgrundlagen HGBP</vt:lpstr>
      <vt:lpstr>Rechtsgrundlagen HGBP</vt:lpstr>
      <vt:lpstr>§ 7 – Gewaltprävention – Recht auf besonderen Schutz</vt:lpstr>
      <vt:lpstr>Prüfung der BPA im Rahmen zu § 9 Abs. 1 Nr. 8 i.V.m. § 7 HGBP</vt:lpstr>
      <vt:lpstr>Prüfung der BPA im Rahmen zu § 9 Abs. 1 Nr. 8 i.V.m. § 7 HGBP</vt:lpstr>
      <vt:lpstr>Prüfung der BPA im Rahmen zu § 9 Abs. 1 Nr. 8 i.V.m. § 7 HGBP</vt:lpstr>
      <vt:lpstr>In Kürze: Prüfung der BPA im Rahmen zu § 9 Abs. 1 Nr. 8 i.V.m. § 8 HGBP</vt:lpstr>
      <vt:lpstr>Zusammenfassung</vt:lpstr>
      <vt:lpstr>Seit 5 Jahren „Recht auf besonderen Schutz“ –  Was hat sich in der Praxis verändert/getan?!</vt:lpstr>
      <vt:lpstr>PowerPoint-Präsentation</vt:lpstr>
    </vt:vector>
  </TitlesOfParts>
  <Company>RPGI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HGBP  - Das „Recht auf besonderen Schutz“</dc:title>
  <dc:creator>MambourK</dc:creator>
  <cp:lastModifiedBy>Cornelia Kieselbach</cp:lastModifiedBy>
  <cp:revision>73</cp:revision>
  <cp:lastPrinted>2017-12-06T09:38:47Z</cp:lastPrinted>
  <dcterms:created xsi:type="dcterms:W3CDTF">2017-12-05T09:37:18Z</dcterms:created>
  <dcterms:modified xsi:type="dcterms:W3CDTF">2018-02-02T10:15:41Z</dcterms:modified>
</cp:coreProperties>
</file>