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1" r:id="rId2"/>
    <p:sldId id="289" r:id="rId3"/>
    <p:sldId id="260" r:id="rId4"/>
    <p:sldId id="279" r:id="rId5"/>
    <p:sldId id="285" r:id="rId6"/>
    <p:sldId id="292" r:id="rId7"/>
    <p:sldId id="286" r:id="rId8"/>
    <p:sldId id="293" r:id="rId9"/>
    <p:sldId id="294" r:id="rId10"/>
    <p:sldId id="295" r:id="rId11"/>
    <p:sldId id="297" r:id="rId12"/>
    <p:sldId id="290" r:id="rId1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78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18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5C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273" autoAdjust="0"/>
  </p:normalViewPr>
  <p:slideViewPr>
    <p:cSldViewPr snapToGrid="0" showGuides="1">
      <p:cViewPr>
        <p:scale>
          <a:sx n="107" d="100"/>
          <a:sy n="107" d="100"/>
        </p:scale>
        <p:origin x="-84" y="-72"/>
      </p:cViewPr>
      <p:guideLst>
        <p:guide orient="horz" pos="278"/>
        <p:guide orient="horz" pos="1185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C23495-16CE-4EA5-856D-CDCBF648B5A3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112F5-D7D8-4949-A297-171E87D2A1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1819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image" Target="../media/image2.emf"/><Relationship Id="rId4" Type="http://schemas.openxmlformats.org/officeDocument/2006/relationships/image" Target="../media/image1.wmf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4D4B-DAA9-495B-9370-67CD1884AE1B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EDBC-94A7-4F23-8FC5-05D7B1BAF4E0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25752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4D4B-DAA9-495B-9370-67CD1884AE1B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EDBC-94A7-4F23-8FC5-05D7B1BAF4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6418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4D4B-DAA9-495B-9370-67CD1884AE1B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EDBC-94A7-4F23-8FC5-05D7B1BAF4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1985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4D4B-DAA9-495B-9370-67CD1884AE1B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EDBC-94A7-4F23-8FC5-05D7B1BAF4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1395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6627822"/>
            <a:ext cx="9144000" cy="236483"/>
          </a:xfrm>
          <a:prstGeom prst="rect">
            <a:avLst/>
          </a:prstGeom>
          <a:solidFill>
            <a:srgbClr val="335C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1091916694"/>
              </p:ext>
            </p:extLst>
          </p:nvPr>
        </p:nvGraphicFramePr>
        <p:xfrm>
          <a:off x="7199351" y="6182678"/>
          <a:ext cx="18796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" name="CorelDRAW" r:id="rId3" imgW="1656000" imgH="344160" progId="CorelDraw.Graphic.16">
                  <p:embed/>
                </p:oleObj>
              </mc:Choice>
              <mc:Fallback>
                <p:oleObj name="CorelDRAW" r:id="rId3" imgW="1656000" imgH="344160" progId="CorelDraw.Graphic.16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199351" y="6182678"/>
                        <a:ext cx="1879600" cy="390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Grafik 8"/>
          <p:cNvPicPr>
            <a:picLocks noChangeAspect="1"/>
          </p:cNvPicPr>
          <p:nvPr userDrawn="1"/>
        </p:nvPicPr>
        <p:blipFill rotWithShape="1">
          <a:blip r:embed="rId5"/>
          <a:srcRect t="51999" b="21579"/>
          <a:stretch/>
        </p:blipFill>
        <p:spPr>
          <a:xfrm>
            <a:off x="5073996" y="6631122"/>
            <a:ext cx="1679063" cy="228601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 userDrawn="1"/>
        </p:nvPicPr>
        <p:blipFill rotWithShape="1">
          <a:blip r:embed="rId6"/>
          <a:srcRect t="71745"/>
          <a:stretch/>
        </p:blipFill>
        <p:spPr>
          <a:xfrm>
            <a:off x="1747120" y="6631781"/>
            <a:ext cx="1679063" cy="244463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 userDrawn="1"/>
        </p:nvPicPr>
        <p:blipFill rotWithShape="1">
          <a:blip r:embed="rId6"/>
          <a:srcRect b="72240"/>
          <a:stretch/>
        </p:blipFill>
        <p:spPr>
          <a:xfrm>
            <a:off x="3423655" y="6617820"/>
            <a:ext cx="1679063" cy="240180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 userDrawn="1"/>
        </p:nvPicPr>
        <p:blipFill rotWithShape="1">
          <a:blip r:embed="rId6"/>
          <a:srcRect t="15154" b="57543"/>
          <a:stretch/>
        </p:blipFill>
        <p:spPr>
          <a:xfrm>
            <a:off x="6752929" y="6629400"/>
            <a:ext cx="1679063" cy="236220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 userDrawn="1"/>
        </p:nvPicPr>
        <p:blipFill rotWithShape="1">
          <a:blip r:embed="rId6"/>
          <a:srcRect t="23578" b="49633"/>
          <a:stretch/>
        </p:blipFill>
        <p:spPr>
          <a:xfrm>
            <a:off x="74868" y="6631781"/>
            <a:ext cx="1679063" cy="231775"/>
          </a:xfrm>
          <a:prstGeom prst="rect">
            <a:avLst/>
          </a:prstGeom>
        </p:spPr>
      </p:pic>
      <p:pic>
        <p:nvPicPr>
          <p:cNvPr id="14" name="Grafik 13"/>
          <p:cNvPicPr>
            <a:picLocks noChangeAspect="1"/>
          </p:cNvPicPr>
          <p:nvPr userDrawn="1"/>
        </p:nvPicPr>
        <p:blipFill rotWithShape="1">
          <a:blip r:embed="rId6"/>
          <a:srcRect l="54616" t="71284" r="142" b="-69358"/>
          <a:stretch/>
        </p:blipFill>
        <p:spPr>
          <a:xfrm rot="10800000">
            <a:off x="8385893" y="6011847"/>
            <a:ext cx="759647" cy="848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451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7638" y="441325"/>
            <a:ext cx="999923" cy="1332000"/>
          </a:xfrm>
          <a:prstGeom prst="rect">
            <a:avLst/>
          </a:prstGeom>
        </p:spPr>
      </p:pic>
      <p:sp>
        <p:nvSpPr>
          <p:cNvPr id="2" name="Rechteck 1"/>
          <p:cNvSpPr/>
          <p:nvPr userDrawn="1"/>
        </p:nvSpPr>
        <p:spPr>
          <a:xfrm>
            <a:off x="0" y="6317735"/>
            <a:ext cx="27879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800" i="1" dirty="0">
                <a:solidFill>
                  <a:srgbClr val="335C8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100 Wilde Bäche für Hessen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07574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7638" y="441325"/>
            <a:ext cx="999923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394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4D4B-DAA9-495B-9370-67CD1884AE1B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EDBC-94A7-4F23-8FC5-05D7B1BAF4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1883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4D4B-DAA9-495B-9370-67CD1884AE1B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EDBC-94A7-4F23-8FC5-05D7B1BAF4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3183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4D4B-DAA9-495B-9370-67CD1884AE1B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EDBC-94A7-4F23-8FC5-05D7B1BAF4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7365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4D4B-DAA9-495B-9370-67CD1884AE1B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EDBC-94A7-4F23-8FC5-05D7B1BAF4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8261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4D4B-DAA9-495B-9370-67CD1884AE1B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EDBC-94A7-4F23-8FC5-05D7B1BAF4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4897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A4D4B-DAA9-495B-9370-67CD1884AE1B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3EDBC-94A7-4F23-8FC5-05D7B1BAF4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4460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7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if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0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0953" y="441325"/>
            <a:ext cx="999380" cy="1295400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619" y="441325"/>
            <a:ext cx="999923" cy="1332000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621" y="441325"/>
            <a:ext cx="3572757" cy="1294368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402508" y="2520366"/>
            <a:ext cx="790041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600" b="1" dirty="0"/>
              <a:t>Das Landesprogramm</a:t>
            </a:r>
          </a:p>
          <a:p>
            <a:pPr algn="ctr"/>
            <a:endParaRPr lang="de-DE" sz="2600" b="1" dirty="0"/>
          </a:p>
          <a:p>
            <a:pPr algn="ctr"/>
            <a:r>
              <a:rPr lang="de-DE" sz="2600" b="1" dirty="0"/>
              <a:t>„100 Wilde Bäche für Hessen“</a:t>
            </a:r>
          </a:p>
          <a:p>
            <a:pPr algn="ctr"/>
            <a:endParaRPr lang="de-DE" sz="2600" b="1" dirty="0"/>
          </a:p>
          <a:p>
            <a:pPr algn="ctr"/>
            <a:r>
              <a:rPr lang="de-DE" sz="2600" b="1" dirty="0"/>
              <a:t>zur</a:t>
            </a:r>
          </a:p>
          <a:p>
            <a:pPr algn="ctr"/>
            <a:endParaRPr lang="de-DE" sz="2600" b="1" dirty="0"/>
          </a:p>
          <a:p>
            <a:pPr algn="ctr"/>
            <a:r>
              <a:rPr lang="de-DE" sz="2600" b="1" dirty="0"/>
              <a:t>Umsetzung der Europäischen Wasserrahmenrichtlinie</a:t>
            </a:r>
          </a:p>
          <a:p>
            <a:pPr algn="ctr"/>
            <a:r>
              <a:rPr lang="de-DE" sz="2600" b="1" dirty="0"/>
              <a:t>an der </a:t>
            </a:r>
            <a:r>
              <a:rPr lang="de-DE" sz="2600" b="1" dirty="0" err="1"/>
              <a:t>Allna</a:t>
            </a:r>
            <a:endParaRPr lang="de-DE" sz="2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0" y="6596390"/>
            <a:ext cx="38042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Christian </a:t>
            </a:r>
            <a:r>
              <a:rPr lang="de-DE" sz="1100" dirty="0" err="1"/>
              <a:t>Gössl</a:t>
            </a:r>
            <a:r>
              <a:rPr lang="de-DE" sz="1100" dirty="0"/>
              <a:t>, Hessische Landgesellschaft</a:t>
            </a:r>
          </a:p>
        </p:txBody>
      </p:sp>
    </p:spTree>
    <p:extLst>
      <p:ext uri="{BB962C8B-B14F-4D97-AF65-F5344CB8AC3E}">
        <p14:creationId xmlns:p14="http://schemas.microsoft.com/office/powerpoint/2010/main" val="4042158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xmlns="" id="{4D03DE69-C4CB-4673-83E0-E9B324D03A75}"/>
              </a:ext>
            </a:extLst>
          </p:cNvPr>
          <p:cNvSpPr txBox="1"/>
          <p:nvPr/>
        </p:nvSpPr>
        <p:spPr>
          <a:xfrm>
            <a:off x="262546" y="1041023"/>
            <a:ext cx="71724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Programm „100 Wilde Bäche für Hessen“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xmlns="" id="{25C763D3-0B34-48F1-9D57-9253EEEB53CB}"/>
              </a:ext>
            </a:extLst>
          </p:cNvPr>
          <p:cNvSpPr txBox="1"/>
          <p:nvPr/>
        </p:nvSpPr>
        <p:spPr>
          <a:xfrm>
            <a:off x="262546" y="1881188"/>
            <a:ext cx="8692554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de-DE" sz="2400" dirty="0"/>
              <a:t> Abwicklung des Flächenerwerbs durch die HLG: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DE" sz="2200" dirty="0"/>
              <a:t>HLG fragt Mitwirkungsbereitschaft ab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DE" sz="2200" dirty="0"/>
              <a:t>HLG unterbreitet Angebot im Namen der Kommune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DE" sz="2200" dirty="0"/>
              <a:t>HLG leitet den Kaufvertrag in die Wege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DE" sz="2200" dirty="0"/>
              <a:t>Es findet ggf. eine Vermessung statt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DE" sz="2200" dirty="0"/>
              <a:t>Mit der vorzeitigen Besitzeinweisung kann auf die Fläche zugegriffen werden</a:t>
            </a:r>
          </a:p>
          <a:p>
            <a:pPr>
              <a:spcAft>
                <a:spcPts val="1800"/>
              </a:spcAft>
            </a:pPr>
            <a:endParaRPr lang="de-DE" sz="2200" dirty="0"/>
          </a:p>
          <a:p>
            <a:pPr lvl="1">
              <a:spcAft>
                <a:spcPts val="1800"/>
              </a:spcAft>
            </a:pPr>
            <a:endParaRPr lang="de-DE" dirty="0"/>
          </a:p>
          <a:p>
            <a:pPr marL="800100" lvl="1" indent="-342900">
              <a:spcAft>
                <a:spcPts val="1800"/>
              </a:spcAft>
              <a:buFont typeface="Symbol" panose="05050102010706020507" pitchFamily="18" charset="2"/>
              <a:buChar char="-"/>
            </a:pPr>
            <a:endParaRPr lang="de-DE" dirty="0"/>
          </a:p>
          <a:p>
            <a:pPr>
              <a:spcAft>
                <a:spcPts val="1800"/>
              </a:spcAft>
            </a:pPr>
            <a:endParaRPr lang="de-DE" sz="2000" b="1" dirty="0"/>
          </a:p>
          <a:p>
            <a:pPr>
              <a:spcAft>
                <a:spcPts val="1800"/>
              </a:spcAft>
            </a:pPr>
            <a:endParaRPr lang="de-DE" sz="2000" b="1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xmlns="" id="{C2245531-E7F1-4365-B617-D0E03BCD510B}"/>
              </a:ext>
            </a:extLst>
          </p:cNvPr>
          <p:cNvSpPr txBox="1"/>
          <p:nvPr/>
        </p:nvSpPr>
        <p:spPr>
          <a:xfrm>
            <a:off x="0" y="6596390"/>
            <a:ext cx="38042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Christian </a:t>
            </a:r>
            <a:r>
              <a:rPr lang="de-DE" sz="1100" dirty="0" err="1"/>
              <a:t>Gössl</a:t>
            </a:r>
            <a:r>
              <a:rPr lang="de-DE" sz="1100" dirty="0"/>
              <a:t>, Hessische Landgesellschaft</a:t>
            </a:r>
          </a:p>
        </p:txBody>
      </p:sp>
    </p:spTree>
    <p:extLst>
      <p:ext uri="{BB962C8B-B14F-4D97-AF65-F5344CB8AC3E}">
        <p14:creationId xmlns:p14="http://schemas.microsoft.com/office/powerpoint/2010/main" val="5942336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xmlns="" id="{4D03DE69-C4CB-4673-83E0-E9B324D03A75}"/>
              </a:ext>
            </a:extLst>
          </p:cNvPr>
          <p:cNvSpPr txBox="1"/>
          <p:nvPr/>
        </p:nvSpPr>
        <p:spPr>
          <a:xfrm>
            <a:off x="262546" y="1041023"/>
            <a:ext cx="71724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Programm „100 Wilde Bäche für Hessen“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xmlns="" id="{25C763D3-0B34-48F1-9D57-9253EEEB53CB}"/>
              </a:ext>
            </a:extLst>
          </p:cNvPr>
          <p:cNvSpPr txBox="1"/>
          <p:nvPr/>
        </p:nvSpPr>
        <p:spPr>
          <a:xfrm>
            <a:off x="262546" y="1881188"/>
            <a:ext cx="869255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de-DE" sz="2400" dirty="0"/>
              <a:t> Abwicklung des Flächenerwerbs durch die HLG:</a:t>
            </a:r>
          </a:p>
          <a:p>
            <a:pPr>
              <a:spcAft>
                <a:spcPts val="1800"/>
              </a:spcAft>
            </a:pPr>
            <a:endParaRPr lang="de-DE" sz="2200" dirty="0"/>
          </a:p>
          <a:p>
            <a:pPr algn="ctr">
              <a:spcAft>
                <a:spcPts val="1800"/>
              </a:spcAft>
            </a:pPr>
            <a:r>
              <a:rPr lang="de-DE" sz="2200" b="1" dirty="0"/>
              <a:t>Wie ermittelt die HLG den Flächenbedarf ?</a:t>
            </a:r>
          </a:p>
          <a:p>
            <a:pPr lvl="1">
              <a:spcAft>
                <a:spcPts val="1800"/>
              </a:spcAft>
            </a:pPr>
            <a:endParaRPr lang="de-DE" dirty="0"/>
          </a:p>
          <a:p>
            <a:pPr marL="800100" lvl="1" indent="-342900">
              <a:spcAft>
                <a:spcPts val="1800"/>
              </a:spcAft>
              <a:buFont typeface="Symbol" panose="05050102010706020507" pitchFamily="18" charset="2"/>
              <a:buChar char="-"/>
            </a:pPr>
            <a:endParaRPr lang="de-DE" dirty="0"/>
          </a:p>
          <a:p>
            <a:pPr>
              <a:spcAft>
                <a:spcPts val="1800"/>
              </a:spcAft>
            </a:pPr>
            <a:endParaRPr lang="de-DE" sz="2000" b="1" dirty="0"/>
          </a:p>
          <a:p>
            <a:pPr>
              <a:spcAft>
                <a:spcPts val="1800"/>
              </a:spcAft>
            </a:pPr>
            <a:endParaRPr lang="de-DE" sz="2000" b="1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xmlns="" id="{C2245531-E7F1-4365-B617-D0E03BCD510B}"/>
              </a:ext>
            </a:extLst>
          </p:cNvPr>
          <p:cNvSpPr txBox="1"/>
          <p:nvPr/>
        </p:nvSpPr>
        <p:spPr>
          <a:xfrm>
            <a:off x="0" y="6596390"/>
            <a:ext cx="38042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Christian </a:t>
            </a:r>
            <a:r>
              <a:rPr lang="de-DE" sz="1100" dirty="0" err="1"/>
              <a:t>Gössl</a:t>
            </a:r>
            <a:r>
              <a:rPr lang="de-DE" sz="1100" dirty="0"/>
              <a:t>, Hessische Landgesellschaft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xmlns="" id="{4BFD5259-84C3-4005-8FB0-33484D2E57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4574"/>
            <a:ext cx="9144000" cy="6468852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xmlns="" id="{8593125C-F703-407B-A452-A289145E4A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94574"/>
            <a:ext cx="9144000" cy="6468852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xmlns="" id="{EA158AAA-DE28-4C90-B4B7-B7C06A90FBD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94574"/>
            <a:ext cx="9144000" cy="646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0864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xmlns="" id="{AFC207F5-411F-4C02-83CB-FD8D49414383}"/>
              </a:ext>
            </a:extLst>
          </p:cNvPr>
          <p:cNvSpPr txBox="1"/>
          <p:nvPr/>
        </p:nvSpPr>
        <p:spPr>
          <a:xfrm>
            <a:off x="319302" y="1881188"/>
            <a:ext cx="869255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endParaRPr lang="de-DE" sz="2200" dirty="0"/>
          </a:p>
          <a:p>
            <a:pPr algn="ctr">
              <a:spcAft>
                <a:spcPts val="1800"/>
              </a:spcAft>
            </a:pPr>
            <a:endParaRPr lang="de-DE" sz="2200" dirty="0"/>
          </a:p>
          <a:p>
            <a:pPr algn="ctr">
              <a:spcAft>
                <a:spcPts val="1800"/>
              </a:spcAft>
            </a:pPr>
            <a:r>
              <a:rPr lang="de-DE" sz="2200" dirty="0"/>
              <a:t>Vielen Dank für Ihre Aufmerksamkeit!</a:t>
            </a:r>
          </a:p>
          <a:p>
            <a:pPr algn="ctr">
              <a:spcAft>
                <a:spcPts val="1800"/>
              </a:spcAft>
            </a:pPr>
            <a:endParaRPr lang="de-DE" sz="2200" dirty="0"/>
          </a:p>
          <a:p>
            <a:pPr algn="ctr">
              <a:spcAft>
                <a:spcPts val="1800"/>
              </a:spcAft>
            </a:pPr>
            <a:r>
              <a:rPr lang="de-DE" sz="2200" dirty="0"/>
              <a:t>Haben Sie </a:t>
            </a:r>
            <a:r>
              <a:rPr lang="de-DE" sz="2200"/>
              <a:t>noch Fragen?</a:t>
            </a:r>
            <a:endParaRPr lang="de-DE" sz="2200" dirty="0"/>
          </a:p>
          <a:p>
            <a:pPr lvl="1">
              <a:spcAft>
                <a:spcPts val="1800"/>
              </a:spcAft>
            </a:pPr>
            <a:endParaRPr lang="de-DE" dirty="0"/>
          </a:p>
          <a:p>
            <a:pPr marL="800100" lvl="1" indent="-342900">
              <a:spcAft>
                <a:spcPts val="1800"/>
              </a:spcAft>
              <a:buFont typeface="Symbol" panose="05050102010706020507" pitchFamily="18" charset="2"/>
              <a:buChar char="-"/>
            </a:pPr>
            <a:endParaRPr lang="de-DE" dirty="0"/>
          </a:p>
          <a:p>
            <a:pPr>
              <a:spcAft>
                <a:spcPts val="1800"/>
              </a:spcAft>
            </a:pPr>
            <a:endParaRPr lang="de-DE" sz="2000" b="1" dirty="0"/>
          </a:p>
          <a:p>
            <a:pPr>
              <a:spcAft>
                <a:spcPts val="1800"/>
              </a:spcAft>
            </a:pPr>
            <a:endParaRPr lang="de-DE" sz="2000" b="1" dirty="0"/>
          </a:p>
        </p:txBody>
      </p:sp>
    </p:spTree>
    <p:extLst>
      <p:ext uri="{BB962C8B-B14F-4D97-AF65-F5344CB8AC3E}">
        <p14:creationId xmlns:p14="http://schemas.microsoft.com/office/powerpoint/2010/main" val="41571514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xmlns="" id="{DBB2A13E-64F9-4B63-A388-0A14B2D27DF1}"/>
              </a:ext>
            </a:extLst>
          </p:cNvPr>
          <p:cNvSpPr txBox="1"/>
          <p:nvPr/>
        </p:nvSpPr>
        <p:spPr>
          <a:xfrm>
            <a:off x="262546" y="1881188"/>
            <a:ext cx="8622661" cy="444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de-DE" sz="2400" dirty="0"/>
              <a:t>Inhalt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DE" sz="2200" dirty="0"/>
              <a:t>Die Europäische Wasserrahmenrichtlinie als Hintergrund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DE" sz="2200" dirty="0"/>
              <a:t>Das Programm „100 Wilde Bäche für Hessen“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DE" sz="2200" dirty="0"/>
              <a:t>Flächenbedarf für die Renaturierung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DE" sz="2200" dirty="0"/>
              <a:t>Abwicklung der Flächensicherung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de-DE" sz="2200" dirty="0"/>
          </a:p>
          <a:p>
            <a:pPr>
              <a:spcAft>
                <a:spcPts val="1800"/>
              </a:spcAft>
            </a:pPr>
            <a:endParaRPr lang="de-DE" sz="2200" dirty="0"/>
          </a:p>
          <a:p>
            <a:pPr>
              <a:spcAft>
                <a:spcPts val="1800"/>
              </a:spcAft>
            </a:pPr>
            <a:endParaRPr lang="de-DE" sz="2200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xmlns="" id="{6F435152-4B57-4DBE-BF11-F1D983BC8EFF}"/>
              </a:ext>
            </a:extLst>
          </p:cNvPr>
          <p:cNvSpPr txBox="1"/>
          <p:nvPr/>
        </p:nvSpPr>
        <p:spPr>
          <a:xfrm>
            <a:off x="0" y="6596390"/>
            <a:ext cx="38042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Christian </a:t>
            </a:r>
            <a:r>
              <a:rPr lang="de-DE" sz="1100" dirty="0" err="1"/>
              <a:t>Gössl</a:t>
            </a:r>
            <a:r>
              <a:rPr lang="de-DE" sz="1100" dirty="0"/>
              <a:t>, Hessische Landgesellschaft</a:t>
            </a:r>
          </a:p>
        </p:txBody>
      </p:sp>
    </p:spTree>
    <p:extLst>
      <p:ext uri="{BB962C8B-B14F-4D97-AF65-F5344CB8AC3E}">
        <p14:creationId xmlns:p14="http://schemas.microsoft.com/office/powerpoint/2010/main" val="896495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262546" y="1881188"/>
            <a:ext cx="8622661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de-DE" sz="2200" dirty="0"/>
              <a:t>Grundsätzliche Zielsetzung: Schutz der Ressource Wasser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Wasser ist keine übliche Handelsware, sondern ein ererbtes Gut, das geschützt, verteidigt und entsprechend behandelt werden muss. (Präambel)</a:t>
            </a:r>
            <a:endParaRPr lang="de-DE" sz="2200" dirty="0"/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DE" sz="2200" dirty="0"/>
              <a:t>Schutz und Aufwertung  des ökologischen Zustandes von Bächen, Flüssen, Seen, Küstengewässern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DE" sz="2200" dirty="0"/>
              <a:t>Schutz des Grundwassers (guter chemischer Zustand)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DE" sz="2200" dirty="0"/>
              <a:t>Minderung der Auswirkungen von Überschwemmungen und Dürren  </a:t>
            </a:r>
          </a:p>
          <a:p>
            <a:pPr>
              <a:spcAft>
                <a:spcPts val="1800"/>
              </a:spcAft>
            </a:pPr>
            <a:r>
              <a:rPr lang="de-DE" sz="2200" dirty="0" err="1"/>
              <a:t>Inkraftgetreten</a:t>
            </a:r>
            <a:r>
              <a:rPr lang="de-DE" sz="2200" dirty="0"/>
              <a:t> 2000</a:t>
            </a:r>
          </a:p>
          <a:p>
            <a:pPr>
              <a:spcAft>
                <a:spcPts val="1800"/>
              </a:spcAft>
            </a:pPr>
            <a:endParaRPr lang="de-DE" sz="2200" dirty="0"/>
          </a:p>
          <a:p>
            <a:pPr>
              <a:spcAft>
                <a:spcPts val="1800"/>
              </a:spcAft>
            </a:pPr>
            <a:endParaRPr lang="de-DE" sz="2200" dirty="0"/>
          </a:p>
          <a:p>
            <a:pPr>
              <a:spcAft>
                <a:spcPts val="1800"/>
              </a:spcAft>
            </a:pPr>
            <a:endParaRPr lang="de-DE" sz="220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xmlns="" id="{4D83EEED-AF09-4A71-8F98-1142C348BFB8}"/>
              </a:ext>
            </a:extLst>
          </p:cNvPr>
          <p:cNvSpPr txBox="1"/>
          <p:nvPr/>
        </p:nvSpPr>
        <p:spPr>
          <a:xfrm>
            <a:off x="0" y="6596390"/>
            <a:ext cx="38042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Christian </a:t>
            </a:r>
            <a:r>
              <a:rPr lang="de-DE" sz="1100" dirty="0" err="1"/>
              <a:t>Gössl</a:t>
            </a:r>
            <a:r>
              <a:rPr lang="de-DE" sz="1100" dirty="0"/>
              <a:t>, Hessische Landgesellschaft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xmlns="" id="{CBA5978D-EC6A-4865-B122-9DFE89CDE88C}"/>
              </a:ext>
            </a:extLst>
          </p:cNvPr>
          <p:cNvSpPr txBox="1"/>
          <p:nvPr/>
        </p:nvSpPr>
        <p:spPr>
          <a:xfrm>
            <a:off x="262546" y="1041023"/>
            <a:ext cx="71724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Die Europäische Wasserrahmenrichtlinie (WRRL)</a:t>
            </a:r>
            <a:endParaRPr kumimoji="0" lang="de-DE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70307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262546" y="1881188"/>
            <a:ext cx="8392566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DE" sz="2200" dirty="0"/>
              <a:t>Wasserhaushaltsgesetz des Bundes (WHG)</a:t>
            </a:r>
          </a:p>
          <a:p>
            <a:pPr>
              <a:spcAft>
                <a:spcPts val="1800"/>
              </a:spcAft>
            </a:pPr>
            <a:r>
              <a:rPr lang="de-DE" sz="2000" dirty="0"/>
              <a:t>Rahmen zur Umsetzung u. a. der WRRL (Bewirtschaftung oberirdischer Gewässer, §§ 25- 42)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DE" sz="2200" dirty="0"/>
              <a:t>Hessisches Wassergesetz (HWG)</a:t>
            </a:r>
          </a:p>
          <a:p>
            <a:pPr>
              <a:spcAft>
                <a:spcPts val="1800"/>
              </a:spcAft>
            </a:pPr>
            <a:r>
              <a:rPr lang="de-DE" sz="2000" dirty="0"/>
              <a:t>Dienend zur Umsetzung WRRL, WHG ergänzend (Bewirtschaftung oberirdischer Gewässer, §§ 19- 26 </a:t>
            </a:r>
          </a:p>
          <a:p>
            <a:pPr>
              <a:spcAft>
                <a:spcPts val="1800"/>
              </a:spcAft>
            </a:pPr>
            <a:r>
              <a:rPr lang="de-DE" sz="2000" u="sng" dirty="0"/>
              <a:t>§ 25 Unterhaltungspflicht</a:t>
            </a:r>
            <a:r>
              <a:rPr lang="de-DE" sz="2000" dirty="0"/>
              <a:t> </a:t>
            </a:r>
          </a:p>
          <a:p>
            <a:pPr>
              <a:spcAft>
                <a:spcPts val="1800"/>
              </a:spcAft>
            </a:pPr>
            <a:r>
              <a:rPr lang="de-DE" sz="2000" dirty="0"/>
              <a:t>(Bundeswasserstraßen= Bund,  </a:t>
            </a:r>
            <a:r>
              <a:rPr lang="de-DE" sz="2000" dirty="0">
                <a:solidFill>
                  <a:srgbClr val="FF0000"/>
                </a:solidFill>
              </a:rPr>
              <a:t>Gewässer 2. und 3. Ordnung= Gemeinde)</a:t>
            </a:r>
          </a:p>
          <a:p>
            <a:pPr>
              <a:spcAft>
                <a:spcPts val="1800"/>
              </a:spcAft>
            </a:pPr>
            <a:endParaRPr lang="de-DE" sz="200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xmlns="" id="{4931CAB6-4DCB-443E-8D12-84BB8C5D8A05}"/>
              </a:ext>
            </a:extLst>
          </p:cNvPr>
          <p:cNvSpPr txBox="1"/>
          <p:nvPr/>
        </p:nvSpPr>
        <p:spPr>
          <a:xfrm>
            <a:off x="0" y="6596390"/>
            <a:ext cx="38042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Christian </a:t>
            </a:r>
            <a:r>
              <a:rPr lang="de-DE" sz="1100" dirty="0" err="1"/>
              <a:t>Gössl</a:t>
            </a:r>
            <a:r>
              <a:rPr lang="de-DE" sz="1100" dirty="0"/>
              <a:t>, Hessische Landgesellschaft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xmlns="" id="{672CE8C1-A617-46C7-863D-6C5408ECB72F}"/>
              </a:ext>
            </a:extLst>
          </p:cNvPr>
          <p:cNvSpPr txBox="1"/>
          <p:nvPr/>
        </p:nvSpPr>
        <p:spPr>
          <a:xfrm>
            <a:off x="262546" y="1041023"/>
            <a:ext cx="71724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Umsetzung der WRRL in nationales Recht</a:t>
            </a:r>
          </a:p>
        </p:txBody>
      </p:sp>
    </p:spTree>
    <p:extLst>
      <p:ext uri="{BB962C8B-B14F-4D97-AF65-F5344CB8AC3E}">
        <p14:creationId xmlns:p14="http://schemas.microsoft.com/office/powerpoint/2010/main" val="22182195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xmlns="" id="{4D03DE69-C4CB-4673-83E0-E9B324D03A75}"/>
              </a:ext>
            </a:extLst>
          </p:cNvPr>
          <p:cNvSpPr txBox="1"/>
          <p:nvPr/>
        </p:nvSpPr>
        <p:spPr>
          <a:xfrm>
            <a:off x="262546" y="1041023"/>
            <a:ext cx="71724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„100 Wilde Bäche für Hessen“ 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xmlns="" id="{25C763D3-0B34-48F1-9D57-9253EEEB53CB}"/>
              </a:ext>
            </a:extLst>
          </p:cNvPr>
          <p:cNvSpPr txBox="1"/>
          <p:nvPr/>
        </p:nvSpPr>
        <p:spPr>
          <a:xfrm>
            <a:off x="262546" y="1881188"/>
            <a:ext cx="8692554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DE" sz="2200" dirty="0"/>
              <a:t>Verzug bei der Umsetzung der WRRL- ursprünglich 2015 als Ziel</a:t>
            </a:r>
          </a:p>
          <a:p>
            <a:pPr>
              <a:spcAft>
                <a:spcPts val="1800"/>
              </a:spcAft>
            </a:pPr>
            <a:r>
              <a:rPr lang="de-DE" sz="2200" dirty="0"/>
              <a:t>	Wie können Sanktionen der EU vermieden werden?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DE" sz="2200" dirty="0"/>
              <a:t>Hessen unterstützt unterhaltungspflichtige Kommunen bei der Umsetzung</a:t>
            </a:r>
          </a:p>
          <a:p>
            <a:pPr marL="800100" lvl="1" indent="-342900">
              <a:spcAft>
                <a:spcPts val="1800"/>
              </a:spcAft>
              <a:buFont typeface="Symbol" panose="05050102010706020507" pitchFamily="18" charset="2"/>
              <a:buChar char="-"/>
            </a:pPr>
            <a:r>
              <a:rPr lang="de-DE" dirty="0"/>
              <a:t>Auswahl von 100 Bächen mitsamt Anliegergemeinden</a:t>
            </a:r>
          </a:p>
          <a:p>
            <a:pPr marL="800100" lvl="1" indent="-342900">
              <a:spcAft>
                <a:spcPts val="1800"/>
              </a:spcAft>
              <a:buFont typeface="Symbol" panose="05050102010706020507" pitchFamily="18" charset="2"/>
              <a:buChar char="-"/>
            </a:pPr>
            <a:r>
              <a:rPr lang="de-DE" dirty="0"/>
              <a:t>Beauftragung der Hessischen Landgesellschaft für die Projektbetreuung</a:t>
            </a:r>
          </a:p>
          <a:p>
            <a:pPr marL="800100" lvl="1" indent="-342900">
              <a:spcAft>
                <a:spcPts val="1800"/>
              </a:spcAft>
              <a:buFont typeface="Symbol" panose="05050102010706020507" pitchFamily="18" charset="2"/>
              <a:buChar char="-"/>
            </a:pPr>
            <a:r>
              <a:rPr lang="de-DE" dirty="0"/>
              <a:t>Förderung von Aufwendungen zur Planung, Bauausführung und Flächenerwerb</a:t>
            </a:r>
          </a:p>
          <a:p>
            <a:pPr marL="342900" lvl="1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DE" sz="2200" dirty="0"/>
              <a:t>Projektlaufzeit bis Ende 2027</a:t>
            </a:r>
          </a:p>
          <a:p>
            <a:pPr lvl="1">
              <a:spcAft>
                <a:spcPts val="1800"/>
              </a:spcAft>
            </a:pPr>
            <a:endParaRPr lang="de-DE" dirty="0"/>
          </a:p>
          <a:p>
            <a:pPr>
              <a:spcAft>
                <a:spcPts val="1800"/>
              </a:spcAft>
            </a:pPr>
            <a:endParaRPr lang="de-DE" sz="2000" b="1" dirty="0"/>
          </a:p>
          <a:p>
            <a:pPr>
              <a:spcAft>
                <a:spcPts val="1800"/>
              </a:spcAft>
            </a:pPr>
            <a:endParaRPr lang="de-DE" sz="2000" b="1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xmlns="" id="{C2245531-E7F1-4365-B617-D0E03BCD510B}"/>
              </a:ext>
            </a:extLst>
          </p:cNvPr>
          <p:cNvSpPr txBox="1"/>
          <p:nvPr/>
        </p:nvSpPr>
        <p:spPr>
          <a:xfrm>
            <a:off x="0" y="6596390"/>
            <a:ext cx="38042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Christian </a:t>
            </a:r>
            <a:r>
              <a:rPr lang="de-DE" sz="1100" dirty="0" err="1"/>
              <a:t>Gössl</a:t>
            </a:r>
            <a:r>
              <a:rPr lang="de-DE" sz="1100" dirty="0"/>
              <a:t>, Hessische Landgesellschaft</a:t>
            </a:r>
          </a:p>
        </p:txBody>
      </p:sp>
      <p:sp>
        <p:nvSpPr>
          <p:cNvPr id="2" name="Pfeil: nach rechts 1">
            <a:extLst>
              <a:ext uri="{FF2B5EF4-FFF2-40B4-BE49-F238E27FC236}">
                <a16:creationId xmlns:a16="http://schemas.microsoft.com/office/drawing/2014/main" xmlns="" id="{B7C9F727-30A3-440F-83C1-FF0AD869AC8C}"/>
              </a:ext>
            </a:extLst>
          </p:cNvPr>
          <p:cNvSpPr/>
          <p:nvPr/>
        </p:nvSpPr>
        <p:spPr>
          <a:xfrm>
            <a:off x="670007" y="2554663"/>
            <a:ext cx="414780" cy="1885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58027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xmlns="" id="{09A2D1C3-9428-4B2E-ABAE-9DD6261CBB42}"/>
              </a:ext>
            </a:extLst>
          </p:cNvPr>
          <p:cNvSpPr txBox="1"/>
          <p:nvPr/>
        </p:nvSpPr>
        <p:spPr>
          <a:xfrm>
            <a:off x="262546" y="1881188"/>
            <a:ext cx="869255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Renaturierung der </a:t>
            </a:r>
            <a:r>
              <a:rPr kumimoji="0" lang="de-DE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Allna</a:t>
            </a:r>
            <a:r>
              <a:rPr lang="de-DE" sz="2400" dirty="0">
                <a:solidFill>
                  <a:prstClr val="black"/>
                </a:solidFill>
                <a:latin typeface="Calibri" panose="020F0502020204030204"/>
              </a:rPr>
              <a:t>-                                           Gemeinschaftsaufgabe der Anliegerkommunen</a:t>
            </a: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Zielsetzung: Ein barrierefreier Bach mit Raum zur Entfaltung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Schwerpunkte der Renaturierung: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Herstellung der Durchgängigkeit                                                              (Rückbau von Wehren und anderen Wanderhindernissen = freie Fahrt für Wasserlebewesen von Quelle bis Mündung)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Gestaltung naturnaher Strukturen (Gewässerbett und Uferbereich)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Sicherung des Uferrandstreifen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Symbol" panose="05050102010706020507" pitchFamily="18" charset="2"/>
              <a:buChar char="-"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endParaRPr kumimoji="0" lang="de-DE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endParaRPr kumimoji="0" lang="de-DE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xmlns="" id="{BAD2479B-823B-4AB8-B054-3B9C6AAB9445}"/>
              </a:ext>
            </a:extLst>
          </p:cNvPr>
          <p:cNvSpPr txBox="1"/>
          <p:nvPr/>
        </p:nvSpPr>
        <p:spPr>
          <a:xfrm>
            <a:off x="262546" y="1041023"/>
            <a:ext cx="71724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Programm „100 Wilde Bäche für Hessen“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xmlns="" id="{6B9E8474-78D1-4949-8C96-756918D57E1C}"/>
              </a:ext>
            </a:extLst>
          </p:cNvPr>
          <p:cNvSpPr txBox="1"/>
          <p:nvPr/>
        </p:nvSpPr>
        <p:spPr>
          <a:xfrm>
            <a:off x="0" y="6596390"/>
            <a:ext cx="38042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Christian </a:t>
            </a:r>
            <a:r>
              <a:rPr kumimoji="0" lang="de-DE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Gössl</a:t>
            </a: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Hessische Landgesellschaft</a:t>
            </a:r>
          </a:p>
        </p:txBody>
      </p:sp>
    </p:spTree>
    <p:extLst>
      <p:ext uri="{BB962C8B-B14F-4D97-AF65-F5344CB8AC3E}">
        <p14:creationId xmlns:p14="http://schemas.microsoft.com/office/powerpoint/2010/main" val="8966753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xmlns="" id="{4D03DE69-C4CB-4673-83E0-E9B324D03A75}"/>
              </a:ext>
            </a:extLst>
          </p:cNvPr>
          <p:cNvSpPr txBox="1"/>
          <p:nvPr/>
        </p:nvSpPr>
        <p:spPr>
          <a:xfrm>
            <a:off x="262546" y="1041023"/>
            <a:ext cx="71724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Programm „100 Wilde Bäche für Hessen“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xmlns="" id="{25C763D3-0B34-48F1-9D57-9253EEEB53CB}"/>
              </a:ext>
            </a:extLst>
          </p:cNvPr>
          <p:cNvSpPr txBox="1"/>
          <p:nvPr/>
        </p:nvSpPr>
        <p:spPr>
          <a:xfrm>
            <a:off x="262546" y="1881188"/>
            <a:ext cx="869255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de-DE" sz="2400" dirty="0"/>
              <a:t>Was bisher geschehen ist: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DE" sz="2200" dirty="0"/>
              <a:t>Abstimmung mit Gemeinde und Fachbehörden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DE" sz="2200" dirty="0"/>
              <a:t>Umgang mit Wasserrechten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DE" sz="2200" dirty="0"/>
              <a:t>Ausschreibung der Renaturierungsplanung und Vergabe an das Büro Zick- Hessler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DE" sz="2200" dirty="0"/>
              <a:t>Ergebnis der Vorplanung liegt vor</a:t>
            </a:r>
            <a:endParaRPr lang="de-DE" sz="2400" b="1" dirty="0"/>
          </a:p>
          <a:p>
            <a:pPr lvl="1">
              <a:spcAft>
                <a:spcPts val="1800"/>
              </a:spcAft>
            </a:pPr>
            <a:endParaRPr lang="de-DE" dirty="0"/>
          </a:p>
          <a:p>
            <a:pPr marL="800100" lvl="1" indent="-342900">
              <a:spcAft>
                <a:spcPts val="1800"/>
              </a:spcAft>
              <a:buFont typeface="Symbol" panose="05050102010706020507" pitchFamily="18" charset="2"/>
              <a:buChar char="-"/>
            </a:pPr>
            <a:endParaRPr lang="de-DE" dirty="0"/>
          </a:p>
          <a:p>
            <a:pPr>
              <a:spcAft>
                <a:spcPts val="1800"/>
              </a:spcAft>
            </a:pPr>
            <a:endParaRPr lang="de-DE" sz="2000" b="1" dirty="0"/>
          </a:p>
          <a:p>
            <a:pPr>
              <a:spcAft>
                <a:spcPts val="1800"/>
              </a:spcAft>
            </a:pPr>
            <a:endParaRPr lang="de-DE" sz="2000" b="1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xmlns="" id="{C2245531-E7F1-4365-B617-D0E03BCD510B}"/>
              </a:ext>
            </a:extLst>
          </p:cNvPr>
          <p:cNvSpPr txBox="1"/>
          <p:nvPr/>
        </p:nvSpPr>
        <p:spPr>
          <a:xfrm>
            <a:off x="0" y="6596390"/>
            <a:ext cx="38042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Christian </a:t>
            </a:r>
            <a:r>
              <a:rPr lang="de-DE" sz="1100" dirty="0" err="1"/>
              <a:t>Gössl</a:t>
            </a:r>
            <a:r>
              <a:rPr lang="de-DE" sz="1100" dirty="0"/>
              <a:t>, Hessische Landgesellschaft</a:t>
            </a:r>
          </a:p>
        </p:txBody>
      </p:sp>
    </p:spTree>
    <p:extLst>
      <p:ext uri="{BB962C8B-B14F-4D97-AF65-F5344CB8AC3E}">
        <p14:creationId xmlns:p14="http://schemas.microsoft.com/office/powerpoint/2010/main" val="20469218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xmlns="" id="{4D03DE69-C4CB-4673-83E0-E9B324D03A75}"/>
              </a:ext>
            </a:extLst>
          </p:cNvPr>
          <p:cNvSpPr txBox="1"/>
          <p:nvPr/>
        </p:nvSpPr>
        <p:spPr>
          <a:xfrm>
            <a:off x="262546" y="1041023"/>
            <a:ext cx="71724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Programm „100 Wilde Bäche für Hessen“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xmlns="" id="{25C763D3-0B34-48F1-9D57-9253EEEB53CB}"/>
              </a:ext>
            </a:extLst>
          </p:cNvPr>
          <p:cNvSpPr txBox="1"/>
          <p:nvPr/>
        </p:nvSpPr>
        <p:spPr>
          <a:xfrm>
            <a:off x="262546" y="1881188"/>
            <a:ext cx="869255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de-DE" sz="2400" dirty="0"/>
              <a:t>Was noch geschehen </a:t>
            </a:r>
            <a:r>
              <a:rPr lang="de-DE" sz="2400" dirty="0" err="1"/>
              <a:t>muß</a:t>
            </a:r>
            <a:r>
              <a:rPr lang="de-DE" sz="2400" dirty="0"/>
              <a:t>: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DE" sz="2200" dirty="0"/>
              <a:t>Sicherung des Uferrandstreifens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DE" sz="2200" dirty="0"/>
              <a:t>Vorplanung konkretisieren und zur Genehmigung einreichen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DE" sz="2200" dirty="0"/>
              <a:t>Bauarbeiten ausschreiben und beauftragen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DE" sz="2200" dirty="0" err="1"/>
              <a:t>Renaturierungsarbeiten</a:t>
            </a:r>
            <a:r>
              <a:rPr lang="de-DE" sz="2200" dirty="0"/>
              <a:t> mit Ziel 2027</a:t>
            </a:r>
          </a:p>
          <a:p>
            <a:pPr lvl="1">
              <a:spcAft>
                <a:spcPts val="1800"/>
              </a:spcAft>
            </a:pPr>
            <a:endParaRPr lang="de-DE" dirty="0"/>
          </a:p>
          <a:p>
            <a:pPr marL="800100" lvl="1" indent="-342900">
              <a:spcAft>
                <a:spcPts val="1800"/>
              </a:spcAft>
              <a:buFont typeface="Symbol" panose="05050102010706020507" pitchFamily="18" charset="2"/>
              <a:buChar char="-"/>
            </a:pPr>
            <a:endParaRPr lang="de-DE" dirty="0"/>
          </a:p>
          <a:p>
            <a:pPr>
              <a:spcAft>
                <a:spcPts val="1800"/>
              </a:spcAft>
            </a:pPr>
            <a:endParaRPr lang="de-DE" sz="2000" b="1" dirty="0"/>
          </a:p>
          <a:p>
            <a:pPr>
              <a:spcAft>
                <a:spcPts val="1800"/>
              </a:spcAft>
            </a:pPr>
            <a:endParaRPr lang="de-DE" sz="2000" b="1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xmlns="" id="{C2245531-E7F1-4365-B617-D0E03BCD510B}"/>
              </a:ext>
            </a:extLst>
          </p:cNvPr>
          <p:cNvSpPr txBox="1"/>
          <p:nvPr/>
        </p:nvSpPr>
        <p:spPr>
          <a:xfrm>
            <a:off x="0" y="6596390"/>
            <a:ext cx="38042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Christian </a:t>
            </a:r>
            <a:r>
              <a:rPr lang="de-DE" sz="1100" dirty="0" err="1"/>
              <a:t>Gössl</a:t>
            </a:r>
            <a:r>
              <a:rPr lang="de-DE" sz="1100" dirty="0"/>
              <a:t>, Hessische Landgesellschaft</a:t>
            </a:r>
          </a:p>
        </p:txBody>
      </p:sp>
    </p:spTree>
    <p:extLst>
      <p:ext uri="{BB962C8B-B14F-4D97-AF65-F5344CB8AC3E}">
        <p14:creationId xmlns:p14="http://schemas.microsoft.com/office/powerpoint/2010/main" val="6047418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xmlns="" id="{4D03DE69-C4CB-4673-83E0-E9B324D03A75}"/>
              </a:ext>
            </a:extLst>
          </p:cNvPr>
          <p:cNvSpPr txBox="1"/>
          <p:nvPr/>
        </p:nvSpPr>
        <p:spPr>
          <a:xfrm>
            <a:off x="262546" y="1041023"/>
            <a:ext cx="71724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Programm „100 Wilde Bäche für Hessen“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xmlns="" id="{25C763D3-0B34-48F1-9D57-9253EEEB53CB}"/>
              </a:ext>
            </a:extLst>
          </p:cNvPr>
          <p:cNvSpPr txBox="1"/>
          <p:nvPr/>
        </p:nvSpPr>
        <p:spPr>
          <a:xfrm>
            <a:off x="262546" y="1881188"/>
            <a:ext cx="8692554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de-DE" sz="2400" dirty="0"/>
              <a:t>Sicherung des Uferrandstreifens durch Flächenerwerb: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DE" sz="2200" dirty="0"/>
              <a:t>10 m beidseitig des Gewässers (§ 23 HWG)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DE" sz="2200" dirty="0"/>
              <a:t>Raum um Renaturierungsmaßnahmen umzusetzen</a:t>
            </a:r>
          </a:p>
          <a:p>
            <a:pPr>
              <a:spcAft>
                <a:spcPts val="1800"/>
              </a:spcAft>
            </a:pPr>
            <a:r>
              <a:rPr lang="de-DE" sz="2200" dirty="0"/>
              <a:t>	Konkretisierung der Vorplanung	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DE" sz="2200" dirty="0"/>
              <a:t>Raum zur Entfaltung des Gewässers (Hilfe zur Selbsthilfe)</a:t>
            </a:r>
          </a:p>
          <a:p>
            <a:pPr>
              <a:spcAft>
                <a:spcPts val="1800"/>
              </a:spcAft>
            </a:pPr>
            <a:endParaRPr lang="de-DE" sz="2200" dirty="0"/>
          </a:p>
          <a:p>
            <a:pPr lvl="1">
              <a:spcAft>
                <a:spcPts val="1800"/>
              </a:spcAft>
            </a:pPr>
            <a:endParaRPr lang="de-DE" dirty="0"/>
          </a:p>
          <a:p>
            <a:pPr marL="800100" lvl="1" indent="-342900">
              <a:spcAft>
                <a:spcPts val="1800"/>
              </a:spcAft>
              <a:buFont typeface="Symbol" panose="05050102010706020507" pitchFamily="18" charset="2"/>
              <a:buChar char="-"/>
            </a:pPr>
            <a:endParaRPr lang="de-DE" dirty="0"/>
          </a:p>
          <a:p>
            <a:pPr>
              <a:spcAft>
                <a:spcPts val="1800"/>
              </a:spcAft>
            </a:pPr>
            <a:endParaRPr lang="de-DE" sz="2000" b="1" dirty="0"/>
          </a:p>
          <a:p>
            <a:pPr>
              <a:spcAft>
                <a:spcPts val="1800"/>
              </a:spcAft>
            </a:pPr>
            <a:endParaRPr lang="de-DE" sz="2000" b="1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xmlns="" id="{C2245531-E7F1-4365-B617-D0E03BCD510B}"/>
              </a:ext>
            </a:extLst>
          </p:cNvPr>
          <p:cNvSpPr txBox="1"/>
          <p:nvPr/>
        </p:nvSpPr>
        <p:spPr>
          <a:xfrm>
            <a:off x="0" y="6596390"/>
            <a:ext cx="38042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Christian </a:t>
            </a:r>
            <a:r>
              <a:rPr lang="de-DE" sz="1100" dirty="0" err="1"/>
              <a:t>Gössl</a:t>
            </a:r>
            <a:r>
              <a:rPr lang="de-DE" sz="1100" dirty="0"/>
              <a:t>, Hessische Landgesellschaft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xmlns="" id="{6CF5B489-16FD-4079-982D-CDC2BF59A9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218" y="3695792"/>
            <a:ext cx="432854" cy="225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8262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483</Words>
  <Application>Microsoft Office PowerPoint</Application>
  <PresentationFormat>Bildschirmpräsentation (4:3)</PresentationFormat>
  <Paragraphs>105</Paragraphs>
  <Slides>12</Slides>
  <Notes>0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4" baseType="lpstr">
      <vt:lpstr>Office Theme</vt:lpstr>
      <vt:lpstr>CorelDRAW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Steinmetz, Patrick</dc:creator>
  <cp:lastModifiedBy>Florian Bredohl</cp:lastModifiedBy>
  <cp:revision>168</cp:revision>
  <dcterms:created xsi:type="dcterms:W3CDTF">2020-07-21T09:35:07Z</dcterms:created>
  <dcterms:modified xsi:type="dcterms:W3CDTF">2025-01-29T17:31:21Z</dcterms:modified>
</cp:coreProperties>
</file>